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6" r:id="rId7"/>
    <p:sldId id="263" r:id="rId8"/>
    <p:sldId id="265" r:id="rId9"/>
    <p:sldId id="269" r:id="rId10"/>
    <p:sldId id="259" r:id="rId11"/>
    <p:sldId id="264" r:id="rId12"/>
    <p:sldId id="267" r:id="rId13"/>
    <p:sldId id="270" r:id="rId14"/>
    <p:sldId id="260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1143008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Comic Sans MS" pitchFamily="66" charset="0"/>
              </a:rPr>
              <a:t>Sequences </a:t>
            </a:r>
            <a:r>
              <a:rPr lang="en-GB" sz="4800" dirty="0" smtClean="0">
                <a:latin typeface="Comic Sans MS" pitchFamily="66" charset="0"/>
              </a:rPr>
              <a:t>Challenges</a:t>
            </a:r>
            <a:endParaRPr lang="en-GB" sz="4800" dirty="0">
              <a:latin typeface="Comic Sans MS" pitchFamily="66" charset="0"/>
            </a:endParaRPr>
          </a:p>
        </p:txBody>
      </p:sp>
      <p:sp>
        <p:nvSpPr>
          <p:cNvPr id="32770" name="AutoShape 2" descr="data:image/jpeg;base64,/9j/4AAQSkZJRgABAQAAAQABAAD/2wCEAAkGBxMQEhUUEhQWFRUXFhcYGBcVGBYYGhgXFhQXGBcaGhcaHCggGB4lHBgVITEiJSkrLjAuFx8zODMsNygtLisBCgoKDg0OGxAQGywkICQvMC8uLDQ0LCw0MiwsLSw0LCwtLCwsLCwsLy8sLCwsLCwsLCwsLC0sLCwsLCwsLCwsLP/AABEIAJMBVgMBEQACEQEDEQH/xAAbAAEAAwEBAQEAAAAAAAAAAAAAAgMEBQEGB//EADsQAAEDAwIDBwIEBAYCAwAAAAEAAhEDEiEEMQVBURMiYXGBkaEysQYUUsEjQtHwFXKisuHxYpIzQ4L/xAAaAQEAAwEBAQAAAAAAAAAAAAAAAQIDBAUG/8QANREAAgIBAgQCCQQBBAMAAAAAAAECEQMSIQQxQVETYQUicYGRobHB8BQy0eHxBiNCUhUWov/aAAwDAQACEQMRAD8A/cEBy9bxax5a1t0b+y+f47048Gd4scNVc/zc6cfD6o22XcP4iKpIgggT4Lp9HelocZJw0uMluUy4XDezcvXMQgCAIAgCAIAgCAIAgCAIAgCAIAgCAIAgCAIAgCAIAgCAIAgCAIAgCAIAgCAIAgCAIAgOXq9JUa81KR33b1j7r57jOB4rFnlxPCPd84+z89vY6YZIOOiZfpdW1zDUIDSMO6yF18Jx2GeCXEzWlraXe0UnjalpW/YzN4yTnszZOXZx8QuCP+oJt6/Cfh9Zb7fKvdZp+mXLVubNbrm0owSTsAvV470jj4RK023ySMceJzM7OKXFoDYJdaQeWFxY/TPiyhFQpuWlp9NjR4KTd9DXra3Zsc4bjqvS47iHw+CWVc0ZY46pJGXU8UtgNaXOIBI6SJ9V5vFemvCcccIOU2k2u19DWGC926Rdo9beHXNLS3cHyldfA+kf1EJa4uMo80/kUyYtLVO7Mf8Ajg/QY6z/AMLzP/ZI8/Cenv8Ai+5r+lfc1aziTWNaR3i7IHgu/jfS+Lh8cZxWpy5L7mePC5Np7UR0GudUMGmW4mcx8hU9Hek83E5HCeJxVXe/3ROXFGCtMjrOJ2OsY0vdzj/jdU430z4OXwMMHOS5/iuyceDUtUnSLdPrw5jnFpaW/UOa6eG9JLJgllnFxcea6lJYqkknzNVJ9wBgiRMHdd+LJ4kFOmrV0+Zm1ToktCAgCAIAgCAIAgCAIAgCAIAgCAIAgCAIAgCAIAgCAIAgCAIDPrqrmMLmiSIx4c1xcfny4MDyYo2108upfHFSlTOeeOiMMN3nj/leG/8AU0XD1cb1e3b+X8EdH6V3u9iP5V5oPJHeebo8J6Kr4PiJ+j8s5L15vVXl7CdcVkSXJbGCg5pAFSo60fywY+68fh54ZRUOIyyUV/xp/wA/Y2kndxS9p0NVqxfTrNBcwAt8j/ZXs8XxuNZ8XGwTlBJx9j9/tMYY3peN8yjTMdVFR7fqDw5vzhcvCwycZDLnh+9SUl/HwLTag1F8qos1nEBWYGNBDnEAjpn+q2430rHjcMeHhFqcmk123/n+yIYfDlqb2Rn1zDTrE3FoOzh0gLi9IY8nD8dKTk4p8pLtS7F8bUsfKy/T16bWPAcXPcDkgiYBj9118PxXCYuHywhNynNPdprknXcpKE3JNrZHRoUx2ABH/wBf3bK9zhsUf/Hxi1to+qs55P8A3W/M5WmrCmab3glthaD0Icf2+6+c4XPHh5YeIzRuOlxT7NSf2+p1Ti5KUU+pvPGqcgAOPovZf+ouFtKKk78jD9NPqczVBzKrpc5kyZE5Bz1Xz/FxycPxs3Kbhq677pnTBqUFSs38M1NJgLQ4kmSSQRsF7XorjOCwxeOM227bbTRhmhkk7o6lOoHAEZByF9BiyxywU4O0+RzNNOmSWhAQBAEAQBAEAQBAEAQBAEAQBAEAQBAEAQBAEAQBAEAQBAEAQFYoMmbWz1gT7rBcLhU9agtXelfxLa5VVli3KlT9Mx2SxpPiAubJwfD5Hc4Rb80iynJcmTZTDRAAA6ALXHhx446IRSXYhtt2zHw8d+t/nH2Xm+jklnz1/wBl9DXL+2PsNYotm60T1gT7r0Fw+JT8RRWrvSv4mep1Vnr2BwggEdCJV544ZFpmk157kJtcitmlYDIY0HwAWEOC4aEtUccU/YizySezZbHJdNKq6FCPZNi20R0gR7LN4MTh4bitPatvgTqd3ZFmlY0yGNB6gBZ4+C4fHLVDHFPvSJc5PZsnUph2HAHzAK1yYseRVOKa81ZCbXIrGkpj+RvsFguA4ZXWOO/ki3iT7stAjZdSSSpFD1SAgCAIAgCAIAgCAIAgCAIAgCAIAgCAIAgCAIAgCAIAgCAIAgCAIAgCAqpUA0uI/mMn2hYYuHhinOcf+Tt/As5NpLsWXLa0VFwTUu4FwTUu4FwTUu4FwTUu4FwTUu4FwTUu4FwTUu4FwTUu4FwTUu4FwTUu4FwTUu4FwTUu4FwTUu4FwTUu4FwTUu4FwTUu4FwTUu4FwTUu4AKJpg9UgIAgCAIAgCAIAgCAIAgCAIAgCAIAgCAIAgCAg88llknWyJSILnLBAEAQBAEAQBAEAQBAEAQBAEAQBAEAQBATY5dOOd7Mq0TWhAQBAEAQBAEAQBAEAQBAEAQBAEAQBAEAQBAVO3XNk/cWR4syTn8c4oNLTvsfUcSGtYwElzjsMbDxWuHF4kquvMpknoV1Zw+CfiPUv1f5bUUWsLmXiwyWDcB/n/RdObhsaxeJCV717fYY48s3PTJH1i4TpCA4v4j447TdkynT7WrWcWsbNowMkldHD4FktydJczLLk0UkrbNPB6uqcHfmaVOntb2by6d5mRjkq5ViVeG2/aWg5v8AcjorEuEBwOKcW1XbGjpdNfa0F1SqSxmdg0x3l1Y8WLRrySryXMxnOerTFEfwpx6rq3VmVabWmk60uY4uaTkECekKeJ4eOJRcXzGHK52muR9CuQ2PHGMnZAfGaj8Xal4fW02mD9NTumo90F4b9Rb4YPX9l6MeExqoZJVJ9DleebuUVsj6vh2sbXpMqs+l7Q4TuJGx8Rt6LhyQcJOL6HRGSkk0aVQsEAQBAEBJm61xfuIZYugqEAQBAEAQBAEAQBAEAQBAEAQBAEAQBAEAQFTt1zZP3FlyPFmSY+L06zqThp3NZUMAOcJAzk+cStMTgpJzVorNSa9XmfBVuFVuH6mg9uqNWvXqhr2W/Uz+YklxJA9PheossM+OScKjFbPzONwljmnqts/SV453BAfHfjDhurravTu0zYtY8doYimXYJPjGy9DhcmKGKSyfDucuaE3NOJy+C6V1DibKVLUVK8McdQXElswcb9bN5yts0lPhnKUUv+pnBOOVRTvufoq8k7ggOR+K+LflNLUqD6otYOr3YHtv6Lo4bF4uRR6dTPNPRBsh+EOEflNKxh+t3fqdb3bz5CB6JxWbxcjfTkvYRhx6IUdpc5qU62h2lN7Ji9jmyOVzSJ+VaEtMk+xElaaPzvjOi1um0PYVXUmUWC0dncX1i53dbB2kmT6r1sU8OTPrim2+/JHDOOSOPS6r6n3X4e0RoaajSO7abQ7/ADRLvkleZnnrySkurOzHHTBI6CyLhAEAQBAes3WmL9xDLV0lQgCAIAgCAIAgCAIAgCAIAgCAIAgCAIAgCAqduubJ+4sjxZkmXimkNak6m2o+kXDD6ZIc0zyhaY5qElJq/IrOOpVdHK4D+FaWlcahe+tWOO0qmSPLp7krbNxcsq01S7Izx4VB3zZZ+FOI1q7KvbhofTr1KUtEAhkZ9yR6KOJxwhJaOTSfxJwzlJPV0dHbXManH/EPB6mqDBT1NShE3dmSLgesEf2V0YM0cd3FP2mWTG58nRVpOBt0OnqjSgGrY431IJe8AkXHGJ5bZVpZ3myLxOXZELGscXp5mv8ADevdqNLRqvADnsDjGBuYIHQiD6rPiMax5ZRXQtik5QUmdJYmhyuN8FGqdQLnEClU7S2JDo2B6LfDneNSSXNUZ5MetryKfxJxGtQdpjSDSypXbTqAiTD9iM4gBx9Fbh8cJqWrmlaIyzlFqu521zGoQHN4pwduoqUHvcbaLnPDMQ55i0u/ywceK2x5njjJLr1M541JpvoZ9JxCsddWoPDTTFNlRhAyJMEEznId7K8scPBjNc7pkRlLxHF8jtLmNTlcX4OdRUpP7Z9NtI3WMwHOxaSZ2HTxW+LMscZLSnfUznj1NO+RzNP+ES3srtVWeGVTVfmO0fIInOAI2zudltLjE7qC3VewzWDlcn3PqFxHQEB6zda4v3EMtXQVCAIAgCAIAgCAIAgCAIAgCAIAgCAIAgCAICt4WGWPUsmQeTBjflOM+axJOFp61etVYTmlccswDbzyZIn3g4WKcpSXYwTlJ+R3lsbldCg1gIY0NBc5xjm5xLnHzJJKlycuZCSXIsUEmTRa4VXPDdmECep5x4KsZJ3RWMtTdGpzQQQdiIPkVbkWPKVMMaGtADQAABsABAAUttu2EqFV0AkCSBMdfBQGYOD6x1W8uEd4QOgt681SEnK7M8cnK7NtWi1xaXAG11zZ5OgiR4wSPVaKTV0XaTLFBIQEKtUNiTEkAeZMBG6Ibo8bRaHF4AucACeZDZgekn3U6nVCldligkIDFxfVuo0zUaAbSJB5iYMHrstsGNZJ6X1KZJOMbR7w7iVOuJYc82nDh5j90y4J4n6yEMkZ8jYsS5OmFvijW5VsmtiAgCAIAgCAIAgCAIAgCAIAgCAIAgCAIAgCAIDma5/azSpHJw9w2Y3nn9UbBc2SKl6sPe+39lZNvZG2jp2saGtwAIHotViilRZbKiyxPDiTbFinw4i2ZeJ0ppuyQACXRuWgSQDynZZ5McdJWT2MnAOGtpsD83Pa0np1wFTBgio33K440rOrYtvDiaWxYp8OItmLiFMvLaQJF0lx6MESB4kkD3WU8abUV1+hWTb2NbKAaIGB4eAgfAC0WKC6EkrFPhxJtixPDiLYsTw4i2cP8TsLgxowAbi7p3mtb/uJ9Fy8TDkkZZbZ19LRcGNDzc4ASep58l0RxJRV8zRN0W2K3hxJtixPDiLZm4hoG16ZY6YPQ7EbK+OsctUSk461TOVw3Sto6l1KMW30jzAOHtnmJzC3y/7mPU/f9jKC0zr4HeDAuVY4rodFnlSoGgkkADfwWiVlW6JqCQgCAi54ESYkwPE7x8FKBIlAEAQBAEAQBAEAQBAEAQBAeOMCenTPxzQGPTcUpupCq49m0lw/iENi1xaZk4yFlHNFw1vZeexVTTVltLXU3vdTa8F7YJE9Z99lZZIuTinuiVJN0G66mahpXC8AG2eRn57pwniR1ab3GpXRJ72PaZcC3IJDvcSCpbTQ2ZGlUpMFrXMaByBaBtP2yoThFUqCpGgFXJCAIDDxpx7FwH1OhjfNxj+/JZZ/2NLrsVnyNdKna0NGwAHsIWiVKixXq9T2YBte+TEMEnaZPIDCictK5EN0Soahr2te091wBE4kESMJGSkk11CdqygvArgTlzCABytMunp9TVS/9z3Ef8i4alheadwvADi3nBJA+xV9cdWm9ybV0Whw6hTZJ52g6j3HmloElIM3EdP2lJ7OrTHnuPmFTJHVBoiStUOGVS+lTcdy0T5xB+VGKWqCYi7RpWhIQBAczjOlcSytTE1KRmP1MP1N842WuOS3i+TM8kXtJc0btNqG1GhzDIP9weh8FnKLi6ZdNNWjlarRunUFt8uDLZkiTvA5wtoyXq2ZOL9aiYp1buzL6lvaGXwJLeyB3iB3p+yi41dLl9yaldX+URaaorQXPhsBsNJDxYBJIFre9JJmcR5z6unYj1tRZwV9Qz2hfJAlpaQGkbw4gSTOwxhRlUehOO+pRVNQ1R/8hcKj4EHsw0U3imZiP085klStOnp9/Mh3qIFlSpRqAmqe60i4Fp7SDe0CBLfp8JU2oyVV/RFNxfM01A4V2Nmo5ogR3xEAkuLoteDgZMqqrQ3sW31IcSbUNQlrntaBS+nYl1Qh3Lk0/bokNNbrv9BO728jNVfWFrbqgALxeGucSW1DbIDc92ImBvurJR57FXq5EtRXqy6O0u/iANDTaGhjjTIIESSAd5kwiUduXT+yW5eZGuKrGuaX1HZY6Yd3pabmhzBLBI5bbc0Wlu6X57SHqSqztaUQxu47o+oyduZ5lYS5s2XItUEhAEAQBAEB4UB87V4TWNKm22n2jDUh15Ibe6ZLSwh4IJBGNsHK4nhyOKSStX17+7cx0OkdXTaGytUqQ2HNpgQMy2+7/c32XRHHU3LvX3NFGm2Z9dwo1H1XNIaX0BTDhuHS/Ps4KmTC5Sk1tar6kOFt+wy6XghhgfTYAKoe4XX3RSezaxrREtgARhZw4d7Wlzvv0rsvoVUD2p+H29rd2bC0VKZAIGKbKJZEEdcx4BHwsdV0qtfBKh4auzq8LoGnSYx0S1tuOgwPiF04o6YKPYvFUqNSuWCAyCk59W52GswwdXEZcfsPVZ03K3yXL+StWzWtCxi4tRc9lopio10hzS4sMRggx1WWVOSpK/kVkrVGLRcG7zTWDXltKi1p6PplxcQOX8mfNZQwbrXvSXxV/wBFVDv5FfCuFvp1WOdTY21lRr6gdLqrnOaQ4iJ/lJycTCjFhcZqTS5O335fwRGLTLtbwkvq1XsDWudRsa+BcHy/M77ECVaeC5SlGk2qvz3JcLba7GXS8EMMa6m0NFUPeC5pDopPb9DWhsSW4581SPD7JNbXb+D6cvzcqoeR7W/DzTUu7Nrm9pTgEyBTbSLSIPjGOcDoj4Varra18Kol49zr8Koup0mMdu0W7zgGB8QujFFxgk+heKpUaKjw0EnYAn2V26VljNwlsUaf+UH3z+6ph/YiseSNa0LBAEAQGNugDavaMJbM3tH0vxgxyd4q+u40ymipWi780y4tubcNxInAkqul1dFtSuiI19ItuD22zEzienmp0SuqI1Rq7DtdTBaLhLotjMg4BxsD1KaJdhqROtqWMIDnBpdgAmJ5Y9woUW+RLklzI09ZTc4sa8FwmQDkWmD8qXCSVtEKSboqdrh2wpC2bS50nI6ADmcE+SnR6uojV62ksGvpEE9o2AYJkQDEwo0S7E649wNdT7vfb3vpzvJgfKaJdhqXckdWwCb2xBdM8gQCfchNL7E6kQdxCkAHGo0AzGd439pTRK6ojXHuS1OotLA0S55gZgQBLifIfsijdsN0QdxCm2L3taSTGZmHEf8AfRTok+SGtLmV/wCIg1KjRbFNsuJdGd42wAIk+Knw9k+5GvdrsXDW07rL23/pnMxP2VdDq62J1K6K2cSZe1hPec24RkcufPdT4bpsjWro9qa9trnUyH2ZcAcxzj0BjyRQd09g5qrRqY4EAjYiR6qhc9QBAEAQBAEAQGH/ABICoGOY5oN1r3Ww6wS7EyB4kLLxfW0te8rq3o0jUsgm9sN+o3CB5nkr6o87JtFen1zHsc+QGtc5skiO44iZ2jCrHIpLV03+RCkmrPNPxKlUpio17bDEEkDJEweh8EjlhKOpPYKSasuqV2NwXNByYJAwBJ9hlXckubJtHjNSwmA9pOcAgnG+FCknyYtFqsSEAQBAZeJa0UWXRc44a0budBIHhsSTyAJWeXJojfwRWUqRQ3jNO6kxxh1VlwHSbYHrPwq+PG1F82RrWy7nvD+IU9SyJbdb32Aglt3VMeSORV16omMlJHtPilLtXUbocxoJnaMznwA+QpWaGpwvdDUromOK0Lb+1ZbMTIiYmPOMp42Or1KhrjV2V1ON6dv1VmDE5cNi0O9cEH1UPiMS5yRGuPc3scCAQZBEgjmCtk7LnqAIDhO0RqPLLjYO2JNhEOqSPqOHfU6I5LoU9Kvrt8jDTbr2l9XhTn95zm33XQA4MiyyIDp28fDZVWRLZLYs8bZY3h7w9jg5jbQAbGuaSBPdi6Lc8xhRrVNE6HaZPW6A1HEhwAc0NdIkwHT3TODk9eSiM0kTKFs9ocPscHA/z1XHG/aEn4x7I52q9nyChTssfpbnvJOHUwzG+C+T/qCqpbJeZOndmajwx0tL3NJaacQ2BbTDoxO/eOfBXeRdPyyqg+pKrw09re0tju4cCYLebQCBMdRhFk9WmHDe0QqcHkPhxFzg5v8A4w6+MEGC4uOIO3RFl5bEPHzLtNoLS0ut7rXiA2B3y08ySfpMk7yoc75FlAnq6ZvpvaJtJBA/S4RI8iB6Soi1TRMlumZn8IkOF2TTewGNr3l0/I9lZZfqV8MvqaIuFYEgdoIHh/DDfvKqp1XkTp5+ZE8O7xdOTVD9uQp2R9yp8TavL7jRvfmSpaCOzF2GUnU/EzZnw+n5Rzu/bYUKr2GajoX0abg215LbRAMk7Auc5xwOg2yrOak02VUXFHS09KxjW/paB7CFk3bs0SpUWKCQgCAIAgCAIDjM4fWuql3ZkvD2h9zi4NM2NDbYaBiYOd8rmWOdyut733921Gel7mdvADTjs207WijDHSGuNNtVrriGn9bSDBy1Z/pnF+rVKtvZfP4keHXLyOnwjRmlSLXhsl9R0Ny0B73OtEgYExtyW+HG4wqXd/Nl4qlTOTV4A806De47s6bmPYXFrXXW5uDCeUbCZ3WEuGk4xWzpU1y+xn4bpI1u4Lc2vLafaVJtcAe7/AFMZiQAbuuCtPAtStK3y+FFtHP86Fem4H2dS5jWNipTcCN7W0OzcNuuVWHD6ZWkua+lELHT/Ox3V1moQBAEBk1/DmVovBkBwaQXAi4QdiFnPHGfMrKKfMq0/DLOxh2KTHNzJJuDcyT/AOKrHFp010RCjVeRHQcK7E0oIhlN7HYi4vc113hkO90hi0NV0TEYVR7reGdqavegVKTaeBtaXmfH6h7JPFq1b81X1DjdlWk4S5pYXFnceX91rpJNNzJLnOJLsjPQBVhhaabrZ38q6tkKB67hH8S9paP4zakRHdbQNK35lHg9ZSXe/lROje/zkbeHabsqTKZM2NDZ6wIWuOGiCj2LRVKjQrkhAEAQBAEAQBAEAQBAEAQBAEAQBAEAQBAEAQBAEAQBAEAQBAEAQBAEAQBAEAQBAEAQBAEAQBAEAQBAEAQBAEAQBAEAQBAEAQBAEAQBAEBQ97i4hvID1JP9PuuOc8ssko4/+KXvb/hfXyLpJK2R7ZwLWlszMkR/VVefLCcISjd3bVfz25/InSmm0wNa3O8DnvOYRekMT1Pel7+tdN/jz6DwmH60DdruZiOQMKJ+kIw/dGV86ronX5/IWNvk0eio50FuBsQd5Dh+0q3i5ctPHsuTT53a+1/IUlzNC7TMpc5zSSSLACfgfvcuSc8mOcpza0K38l97+RdJNUuZWNVdEY70GY/SSs1xmvS47etTv2N+f5sToq77Aa5sEwYEcp+owNvtuoXpLE4uSTpV5/udLl9OfkPCd0et1rTMgiBzG8GDHqrR4/G0201XfydNL2PYPGzz86IBtcZJAAg7b84VX6RhpTUZO7VKny99e+6HhPuDqHElrW7slrsRJGOfkkuKyTm8eOPONxltV1t1ur8vkToSVt9S5ri1pL+Un0kx8LpU3jxueV8rfu/wUq3SK/zY6OmYiM7T9lj+uh/1lbdVW/K/p/Zbw2TqFxaC3BPXyP7wtMkssoKWLZvv7H96Kqk9yt2rANtriQYwOds/19ljLjlGXh6ZNrbZdav8/wAFljtXZ7+cbIAkzG3jsrfr8WqMVb1V8+Xn5uuS3ew8N02RbrgeTvOMbxPuqL0jButMvbW3OvqT4TPaeq3DgR3nAHl3Sf2CnFxm7WRNbySfTZvb4Ihw7eQbrWkTB3A23nZI+kMcotpPml8eX+HuutB42ibHOJB2b0O+x/eFpCWac1Kqj2fPk/uQ1FLzI1dUGuthxONh1mPsoy8bHHk8PS29uS78vz7BY21Z4da3G+Y9JMf19lV+kMS0rfevde2/vT2V8mT4b3PX6xoneAHGeRt3hJ8fjhd3STd99POvZ/gLG3+dydGtcDgiOR32n9wtsPELLFtJquj58r+aa+5WUaM41hwS0jvubGDMB20HqAuJcfNqMnFr1nGtndauVN9Vv/Bp4a3V9Cw61uN8x8mBj39lu/SGJaav1qfx5be57K2V8N7lmorhkYJJwAI+5wteJ4lYUtm2+S2+raRWMdRB2rAnBxPuBJCzlx0I3ae1/FK2vbXuvayVjZ5T1gcYhw8SIG1w+FGPj4TklpkvNqul/T++aJeNonp9SHzE4j52/wClpw/Fwzt6b2+/L/D38iJQceZTU1ZF/dItIzg4xynzXNl42cfEuLSjW+z226Jt+zb5lljW2/MtGpBjcZIIIzhpPpyW64uMqatbtNNdlfu6MroaI09a08jmIEZMzEex9lTH6QxzWye9Uuru6r4PnXK+RLxtHoryWkfS6RHMOE/0PsrLibnBr9srVdpK/wCHfsVDTs+6NC7TMIAgCAIAgCAICoUyHk8iACPEbH5WCxSjmc09mt15rk/nv7i1+rRNzASD0n5CvLGpSUn0+5Ce1FLdI0CJMdOQzP8AcrnjwONLSm67dFvf1XWy3iPmTq0A6ZnIj5la5eHjku73VERk0TZTAmOZn4A/ZXx4lBya6u/kl9iG7DAeZnJ9uSmCkr1O9wxUYHAg7EQVGXHHLBwlyaphNp2itumAiSTG0+RGw8ysY8JFVbbrlfsa5KlyZZzZ4zSACJMCIHIQQf25qsOBhCKim6VUuipp/brb8w8je54dI07yfq/1Ou+4UPgMUlUrf7v/AKlb+DWw8Rr87EmacAgkkkTv4xy9FpDhoxabbbV8/Py5fAhzJU6IbEcm2+gVsXDxx1XRV7g5NknsDgQdiIPqtMmOOSDhLk1T95CdO0Vs0wBBkkgzJ8o+ywhwkItSbbad2/ZX0LObZcuooVGgJnP1Xettv2XO+Gjq1W/3avfpr4UW1OqIM0gbEEjAHnG0lZY+Ax460NrZL21yt8/hRZ5G+Z6dKIjO0fMqz4KDVW+VfOyPEY/KickkZME4BdM/cp+jhqtttbuulyu/q/Z0GthmlAjJMER4RtgJDg4RSVt1VeVcuX+fMObZeusoVOogmfFp/wDXZYS4eMpOXmn8Cyk+RAaQDIJBzkbwSTE8tzssVwONO4tp779abbq+a3b5Uy3iM8Ojb1MZxOBdk/Kj9Bjvm6327Xz+L33seIy9jACT1Mn2A/ZdUMag5NdXfyS+xRuyLaAEeDi71dM/crOPDQjVdG5e+V39WS5Mr/KN3BIxGDykmJ5bnZZfocd3FtOq27W3V9OfSmT4jJ16N4gkgc4jPuteI4dZo6W2l15br3p/LciMtO5B2jB5mM4nGQQfusZ8BCTdt1vt03TT890+5ZZGiR048dwfYR9lq+Fg3e/NP4KvoRrZ7QoBmATGwHIBOH4aOBVFulsl2X51dvzIlNy5nrqIM+ME+mytLh4Nyb618uQ1M8OnBJPUk+7bT8Kr4XG22+rv4qvoNbK6umGCASRAEGIgEfuVjl4SO0optqlzrle/zdllPoxR05Fk7NBP/wCjPP1PumDhJQWNPlG339Z318rftsSnd+ZpXeZhAEAQBAEAQBAEAQBA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72" name="AutoShape 4" descr="data:image/jpeg;base64,/9j/4AAQSkZJRgABAQAAAQABAAD/2wCEAAkGBxMQEhUUEhQWFRUXFhcYGBcVGBYYGhgXFhQXGBcaGhcaHCggGB4lHBgVITEiJSkrLjAuFx8zODMsNygtLisBCgoKDg0OGxAQGywkICQvMC8uLDQ0LCw0MiwsLSw0LCwtLCwsLCwsLy8sLCwsLCwsLCwsLC0sLCwsLCwsLCwsLP/AABEIAJMBVgMBEQACEQEDEQH/xAAbAAEAAwEBAQEAAAAAAAAAAAAAAgMEBQEGB//EADsQAAEDAwIDBwIEBAYCAwAAAAEAAhEDEiEEMQVBURMiYXGBkaEysQYUUsEjQtHwFXKisuHxYpIzQ4L/xAAaAQEAAwEBAQAAAAAAAAAAAAAAAQIDBAUG/8QANREAAgIBAgQCCQQBBAMAAAAAAAECEQMSIQQxQVETYQUicYGRobHB8BQy0eHxBiNCUhUWov/aAAwDAQACEQMRAD8A/cEBy9bxax5a1t0b+y+f47048Gd4scNVc/zc6cfD6o22XcP4iKpIgggT4Lp9HelocZJw0uMluUy4XDezcvXMQgCAIAgCAIAgCAIAgCAIAgCAIAgCAIAgCAIAgCAIAgCAIAgCAIAgCAIAgCAIAgCAIAgOXq9JUa81KR33b1j7r57jOB4rFnlxPCPd84+z89vY6YZIOOiZfpdW1zDUIDSMO6yF18Jx2GeCXEzWlraXe0UnjalpW/YzN4yTnszZOXZx8QuCP+oJt6/Cfh9Zb7fKvdZp+mXLVubNbrm0owSTsAvV470jj4RK023ySMceJzM7OKXFoDYJdaQeWFxY/TPiyhFQpuWlp9NjR4KTd9DXra3Zsc4bjqvS47iHw+CWVc0ZY46pJGXU8UtgNaXOIBI6SJ9V5vFemvCcccIOU2k2u19DWGC926Rdo9beHXNLS3cHyldfA+kf1EJa4uMo80/kUyYtLVO7Mf8Ajg/QY6z/AMLzP/ZI8/Cenv8Ai+5r+lfc1aziTWNaR3i7IHgu/jfS+Lh8cZxWpy5L7mePC5Np7UR0GudUMGmW4mcx8hU9Hek83E5HCeJxVXe/3ROXFGCtMjrOJ2OsY0vdzj/jdU430z4OXwMMHOS5/iuyceDUtUnSLdPrw5jnFpaW/UOa6eG9JLJgllnFxcea6lJYqkknzNVJ9wBgiRMHdd+LJ4kFOmrV0+Zm1ToktCAgCAIAgCAIAgCAIAgCAIAgCAIAgCAIAgCAIAgCAIAgCAIDPrqrmMLmiSIx4c1xcfny4MDyYo2108upfHFSlTOeeOiMMN3nj/leG/8AU0XD1cb1e3b+X8EdH6V3u9iP5V5oPJHeebo8J6Kr4PiJ+j8s5L15vVXl7CdcVkSXJbGCg5pAFSo60fywY+68fh54ZRUOIyyUV/xp/wA/Y2kndxS9p0NVqxfTrNBcwAt8j/ZXs8XxuNZ8XGwTlBJx9j9/tMYY3peN8yjTMdVFR7fqDw5vzhcvCwycZDLnh+9SUl/HwLTag1F8qos1nEBWYGNBDnEAjpn+q2430rHjcMeHhFqcmk123/n+yIYfDlqb2Rn1zDTrE3FoOzh0gLi9IY8nD8dKTk4p8pLtS7F8bUsfKy/T16bWPAcXPcDkgiYBj9118PxXCYuHywhNynNPdprknXcpKE3JNrZHRoUx2ABH/wBf3bK9zhsUf/Hxi1to+qs55P8A3W/M5WmrCmab3glthaD0Icf2+6+c4XPHh5YeIzRuOlxT7NSf2+p1Ti5KUU+pvPGqcgAOPovZf+ouFtKKk78jD9NPqczVBzKrpc5kyZE5Bz1Xz/FxycPxs3Kbhq677pnTBqUFSs38M1NJgLQ4kmSSQRsF7XorjOCwxeOM227bbTRhmhkk7o6lOoHAEZByF9BiyxywU4O0+RzNNOmSWhAQBAEAQBAEAQBAEAQBAEAQBAEAQBAEAQBAEAQBAEAQBAEAQFYoMmbWz1gT7rBcLhU9agtXelfxLa5VVli3KlT9Mx2SxpPiAubJwfD5Hc4Rb80iynJcmTZTDRAAA6ALXHhx446IRSXYhtt2zHw8d+t/nH2Xm+jklnz1/wBl9DXL+2PsNYotm60T1gT7r0Fw+JT8RRWrvSv4mep1Vnr2BwggEdCJV544ZFpmk157kJtcitmlYDIY0HwAWEOC4aEtUccU/YizySezZbHJdNKq6FCPZNi20R0gR7LN4MTh4bitPatvgTqd3ZFmlY0yGNB6gBZ4+C4fHLVDHFPvSJc5PZsnUph2HAHzAK1yYseRVOKa81ZCbXIrGkpj+RvsFguA4ZXWOO/ki3iT7stAjZdSSSpFD1SAgCAIAgCAIAgCAIAgCAIAgCAIAgCAIAgCAIAgCAIAgCAIAgCAIAgCAqpUA0uI/mMn2hYYuHhinOcf+Tt/As5NpLsWXLa0VFwTUu4FwTUu4FwTUu4FwTUu4FwTUu4FwTUu4FwTUu4FwTUu4FwTUu4FwTUu4FwTUu4FwTUu4FwTUu4FwTUu4FwTUu4FwTUu4FwTUu4FwTUu4AKJpg9UgIAgCAIAgCAIAgCAIAgCAIAgCAIAgCAIAgCAg88llknWyJSILnLBAEAQBAEAQBAEAQBAEAQBAEAQBAEAQBATY5dOOd7Mq0TWhAQBAEAQBAEAQBAEAQBAEAQBAEAQBAEAQBAVO3XNk/cWR4syTn8c4oNLTvsfUcSGtYwElzjsMbDxWuHF4kquvMpknoV1Zw+CfiPUv1f5bUUWsLmXiwyWDcB/n/RdObhsaxeJCV717fYY48s3PTJH1i4TpCA4v4j447TdkynT7WrWcWsbNowMkldHD4FktydJczLLk0UkrbNPB6uqcHfmaVOntb2by6d5mRjkq5ViVeG2/aWg5v8AcjorEuEBwOKcW1XbGjpdNfa0F1SqSxmdg0x3l1Y8WLRrySryXMxnOerTFEfwpx6rq3VmVabWmk60uY4uaTkECekKeJ4eOJRcXzGHK52muR9CuQ2PHGMnZAfGaj8Xal4fW02mD9NTumo90F4b9Rb4YPX9l6MeExqoZJVJ9DleebuUVsj6vh2sbXpMqs+l7Q4TuJGx8Rt6LhyQcJOL6HRGSkk0aVQsEAQBAEBJm61xfuIZYugqEAQBAEAQBAEAQBAEAQBAEAQBAEAQBAEAQFTt1zZP3FlyPFmSY+L06zqThp3NZUMAOcJAzk+cStMTgpJzVorNSa9XmfBVuFVuH6mg9uqNWvXqhr2W/Uz+YklxJA9PheossM+OScKjFbPzONwljmnqts/SV453BAfHfjDhurravTu0zYtY8doYimXYJPjGy9DhcmKGKSyfDucuaE3NOJy+C6V1DibKVLUVK8McdQXElswcb9bN5yts0lPhnKUUv+pnBOOVRTvufoq8k7ggOR+K+LflNLUqD6otYOr3YHtv6Lo4bF4uRR6dTPNPRBsh+EOEflNKxh+t3fqdb3bz5CB6JxWbxcjfTkvYRhx6IUdpc5qU62h2lN7Ji9jmyOVzSJ+VaEtMk+xElaaPzvjOi1um0PYVXUmUWC0dncX1i53dbB2kmT6r1sU8OTPrim2+/JHDOOSOPS6r6n3X4e0RoaajSO7abQ7/ADRLvkleZnnrySkurOzHHTBI6CyLhAEAQBAes3WmL9xDLV0lQgCAIAgCAIAgCAIAgCAIAgCAIAgCAIAgCAqduubJ+4sjxZkmXimkNak6m2o+kXDD6ZIc0zyhaY5qElJq/IrOOpVdHK4D+FaWlcahe+tWOO0qmSPLp7krbNxcsq01S7Izx4VB3zZZ+FOI1q7KvbhofTr1KUtEAhkZ9yR6KOJxwhJaOTSfxJwzlJPV0dHbXManH/EPB6mqDBT1NShE3dmSLgesEf2V0YM0cd3FP2mWTG58nRVpOBt0OnqjSgGrY431IJe8AkXHGJ5bZVpZ3myLxOXZELGscXp5mv8ADevdqNLRqvADnsDjGBuYIHQiD6rPiMax5ZRXQtik5QUmdJYmhyuN8FGqdQLnEClU7S2JDo2B6LfDneNSSXNUZ5MetryKfxJxGtQdpjSDSypXbTqAiTD9iM4gBx9Fbh8cJqWrmlaIyzlFqu521zGoQHN4pwduoqUHvcbaLnPDMQ55i0u/ywceK2x5njjJLr1M541JpvoZ9JxCsddWoPDTTFNlRhAyJMEEznId7K8scPBjNc7pkRlLxHF8jtLmNTlcX4OdRUpP7Z9NtI3WMwHOxaSZ2HTxW+LMscZLSnfUznj1NO+RzNP+ES3srtVWeGVTVfmO0fIInOAI2zudltLjE7qC3VewzWDlcn3PqFxHQEB6zda4v3EMtXQVCAIAgCAIAgCAIAgCAIAgCAIAgCAIAgCAICt4WGWPUsmQeTBjflOM+axJOFp61etVYTmlccswDbzyZIn3g4WKcpSXYwTlJ+R3lsbldCg1gIY0NBc5xjm5xLnHzJJKlycuZCSXIsUEmTRa4VXPDdmECep5x4KsZJ3RWMtTdGpzQQQdiIPkVbkWPKVMMaGtADQAABsABAAUttu2EqFV0AkCSBMdfBQGYOD6x1W8uEd4QOgt681SEnK7M8cnK7NtWi1xaXAG11zZ5OgiR4wSPVaKTV0XaTLFBIQEKtUNiTEkAeZMBG6Ibo8bRaHF4AucACeZDZgekn3U6nVCldligkIDFxfVuo0zUaAbSJB5iYMHrstsGNZJ6X1KZJOMbR7w7iVOuJYc82nDh5j90y4J4n6yEMkZ8jYsS5OmFvijW5VsmtiAgCAIAgCAIAgCAIAgCAIAgCAIAgCAIAgCAIDma5/azSpHJw9w2Y3nn9UbBc2SKl6sPe+39lZNvZG2jp2saGtwAIHotViilRZbKiyxPDiTbFinw4i2ZeJ0ppuyQACXRuWgSQDynZZ5McdJWT2MnAOGtpsD83Pa0np1wFTBgio33K440rOrYtvDiaWxYp8OItmLiFMvLaQJF0lx6MESB4kkD3WU8abUV1+hWTb2NbKAaIGB4eAgfAC0WKC6EkrFPhxJtixPDiLYsTw4i2cP8TsLgxowAbi7p3mtb/uJ9Fy8TDkkZZbZ19LRcGNDzc4ASep58l0RxJRV8zRN0W2K3hxJtixPDiLZm4hoG16ZY6YPQ7EbK+OsctUSk461TOVw3Sto6l1KMW30jzAOHtnmJzC3y/7mPU/f9jKC0zr4HeDAuVY4rodFnlSoGgkkADfwWiVlW6JqCQgCAi54ESYkwPE7x8FKBIlAEAQBAEAQBAEAQBAEAQBAeOMCenTPxzQGPTcUpupCq49m0lw/iENi1xaZk4yFlHNFw1vZeexVTTVltLXU3vdTa8F7YJE9Z99lZZIuTinuiVJN0G66mahpXC8AG2eRn57pwniR1ab3GpXRJ72PaZcC3IJDvcSCpbTQ2ZGlUpMFrXMaByBaBtP2yoThFUqCpGgFXJCAIDDxpx7FwH1OhjfNxj+/JZZ/2NLrsVnyNdKna0NGwAHsIWiVKixXq9T2YBte+TEMEnaZPIDCictK5EN0Soahr2te091wBE4kESMJGSkk11CdqygvArgTlzCABytMunp9TVS/9z3Ef8i4alheadwvADi3nBJA+xV9cdWm9ybV0Whw6hTZJ52g6j3HmloElIM3EdP2lJ7OrTHnuPmFTJHVBoiStUOGVS+lTcdy0T5xB+VGKWqCYi7RpWhIQBAczjOlcSytTE1KRmP1MP1N842WuOS3i+TM8kXtJc0btNqG1GhzDIP9weh8FnKLi6ZdNNWjlarRunUFt8uDLZkiTvA5wtoyXq2ZOL9aiYp1buzL6lvaGXwJLeyB3iB3p+yi41dLl9yaldX+URaaorQXPhsBsNJDxYBJIFre9JJmcR5z6unYj1tRZwV9Qz2hfJAlpaQGkbw4gSTOwxhRlUehOO+pRVNQ1R/8hcKj4EHsw0U3imZiP085klStOnp9/Mh3qIFlSpRqAmqe60i4Fp7SDe0CBLfp8JU2oyVV/RFNxfM01A4V2Nmo5ogR3xEAkuLoteDgZMqqrQ3sW31IcSbUNQlrntaBS+nYl1Qh3Lk0/bokNNbrv9BO728jNVfWFrbqgALxeGucSW1DbIDc92ImBvurJR57FXq5EtRXqy6O0u/iANDTaGhjjTIIESSAd5kwiUduXT+yW5eZGuKrGuaX1HZY6Yd3pabmhzBLBI5bbc0Wlu6X57SHqSqztaUQxu47o+oyduZ5lYS5s2XItUEhAEAQBAEB4UB87V4TWNKm22n2jDUh15Ibe6ZLSwh4IJBGNsHK4nhyOKSStX17+7cx0OkdXTaGytUqQ2HNpgQMy2+7/c32XRHHU3LvX3NFGm2Z9dwo1H1XNIaX0BTDhuHS/Ps4KmTC5Sk1tar6kOFt+wy6XghhgfTYAKoe4XX3RSezaxrREtgARhZw4d7Wlzvv0rsvoVUD2p+H29rd2bC0VKZAIGKbKJZEEdcx4BHwsdV0qtfBKh4auzq8LoGnSYx0S1tuOgwPiF04o6YKPYvFUqNSuWCAyCk59W52GswwdXEZcfsPVZ03K3yXL+StWzWtCxi4tRc9lopio10hzS4sMRggx1WWVOSpK/kVkrVGLRcG7zTWDXltKi1p6PplxcQOX8mfNZQwbrXvSXxV/wBFVDv5FfCuFvp1WOdTY21lRr6gdLqrnOaQ4iJ/lJycTCjFhcZqTS5O335fwRGLTLtbwkvq1XsDWudRsa+BcHy/M77ECVaeC5SlGk2qvz3JcLba7GXS8EMMa6m0NFUPeC5pDopPb9DWhsSW4581SPD7JNbXb+D6cvzcqoeR7W/DzTUu7Nrm9pTgEyBTbSLSIPjGOcDoj4Varra18Kol49zr8Koup0mMdu0W7zgGB8QujFFxgk+heKpUaKjw0EnYAn2V26VljNwlsUaf+UH3z+6ph/YiseSNa0LBAEAQGNugDavaMJbM3tH0vxgxyd4q+u40ymipWi780y4tubcNxInAkqul1dFtSuiI19ItuD22zEzienmp0SuqI1Rq7DtdTBaLhLotjMg4BxsD1KaJdhqROtqWMIDnBpdgAmJ5Y9woUW+RLklzI09ZTc4sa8FwmQDkWmD8qXCSVtEKSboqdrh2wpC2bS50nI6ADmcE+SnR6uojV62ksGvpEE9o2AYJkQDEwo0S7E649wNdT7vfb3vpzvJgfKaJdhqXckdWwCb2xBdM8gQCfchNL7E6kQdxCkAHGo0AzGd439pTRK6ojXHuS1OotLA0S55gZgQBLifIfsijdsN0QdxCm2L3taSTGZmHEf8AfRTok+SGtLmV/wCIg1KjRbFNsuJdGd42wAIk+Knw9k+5GvdrsXDW07rL23/pnMxP2VdDq62J1K6K2cSZe1hPec24RkcufPdT4bpsjWro9qa9trnUyH2ZcAcxzj0BjyRQd09g5qrRqY4EAjYiR6qhc9QBAEAQBAEAQGH/ABICoGOY5oN1r3Ww6wS7EyB4kLLxfW0te8rq3o0jUsgm9sN+o3CB5nkr6o87JtFen1zHsc+QGtc5skiO44iZ2jCrHIpLV03+RCkmrPNPxKlUpio17bDEEkDJEweh8EjlhKOpPYKSasuqV2NwXNByYJAwBJ9hlXckubJtHjNSwmA9pOcAgnG+FCknyYtFqsSEAQBAZeJa0UWXRc44a0budBIHhsSTyAJWeXJojfwRWUqRQ3jNO6kxxh1VlwHSbYHrPwq+PG1F82RrWy7nvD+IU9SyJbdb32Aglt3VMeSORV16omMlJHtPilLtXUbocxoJnaMznwA+QpWaGpwvdDUromOK0Lb+1ZbMTIiYmPOMp42Or1KhrjV2V1ON6dv1VmDE5cNi0O9cEH1UPiMS5yRGuPc3scCAQZBEgjmCtk7LnqAIDhO0RqPLLjYO2JNhEOqSPqOHfU6I5LoU9Kvrt8jDTbr2l9XhTn95zm33XQA4MiyyIDp28fDZVWRLZLYs8bZY3h7w9jg5jbQAbGuaSBPdi6Lc8xhRrVNE6HaZPW6A1HEhwAc0NdIkwHT3TODk9eSiM0kTKFs9ocPscHA/z1XHG/aEn4x7I52q9nyChTssfpbnvJOHUwzG+C+T/qCqpbJeZOndmajwx0tL3NJaacQ2BbTDoxO/eOfBXeRdPyyqg+pKrw09re0tju4cCYLebQCBMdRhFk9WmHDe0QqcHkPhxFzg5v8A4w6+MEGC4uOIO3RFl5bEPHzLtNoLS0ut7rXiA2B3y08ySfpMk7yoc75FlAnq6ZvpvaJtJBA/S4RI8iB6Soi1TRMlumZn8IkOF2TTewGNr3l0/I9lZZfqV8MvqaIuFYEgdoIHh/DDfvKqp1XkTp5+ZE8O7xdOTVD9uQp2R9yp8TavL7jRvfmSpaCOzF2GUnU/EzZnw+n5Rzu/bYUKr2GajoX0abg215LbRAMk7Auc5xwOg2yrOak02VUXFHS09KxjW/paB7CFk3bs0SpUWKCQgCAIAgCAIDjM4fWuql3ZkvD2h9zi4NM2NDbYaBiYOd8rmWOdyut733921Gel7mdvADTjs207WijDHSGuNNtVrriGn9bSDBy1Z/pnF+rVKtvZfP4keHXLyOnwjRmlSLXhsl9R0Ny0B73OtEgYExtyW+HG4wqXd/Nl4qlTOTV4A806De47s6bmPYXFrXXW5uDCeUbCZ3WEuGk4xWzpU1y+xn4bpI1u4Lc2vLafaVJtcAe7/AFMZiQAbuuCtPAtStK3y+FFtHP86Fem4H2dS5jWNipTcCN7W0OzcNuuVWHD6ZWkua+lELHT/Ox3V1moQBAEBk1/DmVovBkBwaQXAi4QdiFnPHGfMrKKfMq0/DLOxh2KTHNzJJuDcyT/AOKrHFp010RCjVeRHQcK7E0oIhlN7HYi4vc113hkO90hi0NV0TEYVR7reGdqavegVKTaeBtaXmfH6h7JPFq1b81X1DjdlWk4S5pYXFnceX91rpJNNzJLnOJLsjPQBVhhaabrZ38q6tkKB67hH8S9paP4zakRHdbQNK35lHg9ZSXe/lROje/zkbeHabsqTKZM2NDZ6wIWuOGiCj2LRVKjQrkhAEAQBAEAQBAEAQBAEAQBAEAQBAEAQBAEAQBAEAQBAEAQBAEAQBAEAQBAEAQBAEAQBAEAQBAEAQBAEAQBAEAQBAEAQBAEAQBAEAQBAEBQ97i4hvID1JP9PuuOc8ssko4/+KXvb/hfXyLpJK2R7ZwLWlszMkR/VVefLCcISjd3bVfz25/InSmm0wNa3O8DnvOYRekMT1Pel7+tdN/jz6DwmH60DdruZiOQMKJ+kIw/dGV86ronX5/IWNvk0eio50FuBsQd5Dh+0q3i5ctPHsuTT53a+1/IUlzNC7TMpc5zSSSLACfgfvcuSc8mOcpza0K38l97+RdJNUuZWNVdEY70GY/SSs1xmvS47etTv2N+f5sToq77Aa5sEwYEcp+owNvtuoXpLE4uSTpV5/udLl9OfkPCd0et1rTMgiBzG8GDHqrR4/G0201XfydNL2PYPGzz86IBtcZJAAg7b84VX6RhpTUZO7VKny99e+6HhPuDqHElrW7slrsRJGOfkkuKyTm8eOPONxltV1t1ur8vkToSVt9S5ri1pL+Un0kx8LpU3jxueV8rfu/wUq3SK/zY6OmYiM7T9lj+uh/1lbdVW/K/p/Zbw2TqFxaC3BPXyP7wtMkssoKWLZvv7H96Kqk9yt2rANtriQYwOds/19ljLjlGXh6ZNrbZdav8/wAFljtXZ7+cbIAkzG3jsrfr8WqMVb1V8+Xn5uuS3ew8N02RbrgeTvOMbxPuqL0jButMvbW3OvqT4TPaeq3DgR3nAHl3Sf2CnFxm7WRNbySfTZvb4Ihw7eQbrWkTB3A23nZI+kMcotpPml8eX+HuutB42ibHOJB2b0O+x/eFpCWac1Kqj2fPk/uQ1FLzI1dUGuthxONh1mPsoy8bHHk8PS29uS78vz7BY21Z4da3G+Y9JMf19lV+kMS0rfevde2/vT2V8mT4b3PX6xoneAHGeRt3hJ8fjhd3STd99POvZ/gLG3+dydGtcDgiOR32n9wtsPELLFtJquj58r+aa+5WUaM41hwS0jvubGDMB20HqAuJcfNqMnFr1nGtndauVN9Vv/Bp4a3V9Cw61uN8x8mBj39lu/SGJaav1qfx5be57K2V8N7lmorhkYJJwAI+5wteJ4lYUtm2+S2+raRWMdRB2rAnBxPuBJCzlx0I3ae1/FK2vbXuvayVjZ5T1gcYhw8SIG1w+FGPj4TklpkvNqul/T++aJeNonp9SHzE4j52/wClpw/Fwzt6b2+/L/D38iJQceZTU1ZF/dItIzg4xynzXNl42cfEuLSjW+z226Jt+zb5lljW2/MtGpBjcZIIIzhpPpyW64uMqatbtNNdlfu6MroaI09a08jmIEZMzEex9lTH6QxzWye9Uuru6r4PnXK+RLxtHoryWkfS6RHMOE/0PsrLibnBr9srVdpK/wCHfsVDTs+6NC7TMIAgCAIAgCAICoUyHk8iACPEbH5WCxSjmc09mt15rk/nv7i1+rRNzASD0n5CvLGpSUn0+5Ce1FLdI0CJMdOQzP8AcrnjwONLSm67dFvf1XWy3iPmTq0A6ZnIj5la5eHjku73VERk0TZTAmOZn4A/ZXx4lBya6u/kl9iG7DAeZnJ9uSmCkr1O9wxUYHAg7EQVGXHHLBwlyaphNp2itumAiSTG0+RGw8ysY8JFVbbrlfsa5KlyZZzZ4zSACJMCIHIQQf25qsOBhCKim6VUuipp/brb8w8je54dI07yfq/1Ou+4UPgMUlUrf7v/AKlb+DWw8Rr87EmacAgkkkTv4xy9FpDhoxabbbV8/Py5fAhzJU6IbEcm2+gVsXDxx1XRV7g5NknsDgQdiIPqtMmOOSDhLk1T95CdO0Vs0wBBkkgzJ8o+ywhwkItSbbad2/ZX0LObZcuooVGgJnP1Xettv2XO+Gjq1W/3avfpr4UW1OqIM0gbEEjAHnG0lZY+Ax460NrZL21yt8/hRZ5G+Z6dKIjO0fMqz4KDVW+VfOyPEY/KickkZME4BdM/cp+jhqtttbuulyu/q/Z0GthmlAjJMER4RtgJDg4RSVt1VeVcuX+fMObZeusoVOogmfFp/wDXZYS4eMpOXmn8Cyk+RAaQDIJBzkbwSTE8tzssVwONO4tp779abbq+a3b5Uy3iM8Ojb1MZxOBdk/Kj9Bjvm6327Xz+L33seIy9jACT1Mn2A/ZdUMag5NdXfyS+xRuyLaAEeDi71dM/crOPDQjVdG5e+V39WS5Mr/KN3BIxGDykmJ5bnZZfocd3FtOq27W3V9OfSmT4jJ16N4gkgc4jPuteI4dZo6W2l15br3p/LciMtO5B2jB5mM4nGQQfusZ8BCTdt1vt03TT890+5ZZGiR048dwfYR9lq+Fg3e/NP4KvoRrZ7QoBmATGwHIBOH4aOBVFulsl2X51dvzIlNy5nrqIM+ME+mytLh4Nyb618uQ1M8OnBJPUk+7bT8Kr4XG22+rv4qvoNbK6umGCASRAEGIgEfuVjl4SO0optqlzrle/zdllPoxR05Fk7NBP/wCjPP1PumDhJQWNPlG339Z318rftsSnd+ZpXeZhAEAQBAEAQBAEAQBA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2774" name="Picture 6" descr="Seque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4552950" cy="1962150"/>
          </a:xfrm>
          <a:prstGeom prst="rect">
            <a:avLst/>
          </a:prstGeom>
          <a:noFill/>
        </p:spPr>
      </p:pic>
      <p:pic>
        <p:nvPicPr>
          <p:cNvPr id="32776" name="Picture 8" descr="https://encrypted-tbn0.gstatic.com/images?q=tbn:ANd9GcTbWiXLJWHehzZqbwIapIXsh4yDjcHA5PZ7bstXXTcgww9YFms4Q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5000636"/>
            <a:ext cx="3590925" cy="933450"/>
          </a:xfrm>
          <a:prstGeom prst="rect">
            <a:avLst/>
          </a:prstGeom>
          <a:noFill/>
        </p:spPr>
      </p:pic>
      <p:pic>
        <p:nvPicPr>
          <p:cNvPr id="32778" name="Picture 10" descr="http://www2.nzmaths.co.nz/algebra/images/match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000372"/>
            <a:ext cx="3106904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9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Write down th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e first 5 numbers in each of the sequences described below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2714620"/>
            <a:ext cx="20717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3n + 1</a:t>
            </a:r>
          </a:p>
          <a:p>
            <a:endParaRPr lang="en-GB" sz="5400" dirty="0" smtClean="0"/>
          </a:p>
          <a:p>
            <a:r>
              <a:rPr lang="en-GB" sz="5400" dirty="0" smtClean="0"/>
              <a:t>4n - 3</a:t>
            </a:r>
            <a:endParaRPr lang="en-GB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3357554" y="2714620"/>
            <a:ext cx="20717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2n + 5</a:t>
            </a:r>
          </a:p>
          <a:p>
            <a:endParaRPr lang="en-GB" sz="5400" dirty="0" smtClean="0"/>
          </a:p>
          <a:p>
            <a:r>
              <a:rPr lang="en-GB" sz="5400" dirty="0" smtClean="0"/>
              <a:t>n + 3</a:t>
            </a:r>
            <a:endParaRPr lang="en-GB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6143636" y="2714620"/>
            <a:ext cx="2286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12 – 3n</a:t>
            </a:r>
          </a:p>
          <a:p>
            <a:endParaRPr lang="en-GB" sz="5400" dirty="0" smtClean="0"/>
          </a:p>
          <a:p>
            <a:r>
              <a:rPr lang="en-GB" sz="5400" dirty="0" smtClean="0"/>
              <a:t>7n + 6</a:t>
            </a:r>
            <a:endParaRPr lang="en-GB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10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Match the sequence with the formula?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6248" y="2643182"/>
            <a:ext cx="20717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4n + 5</a:t>
            </a:r>
          </a:p>
          <a:p>
            <a:endParaRPr lang="en-GB" sz="3200" dirty="0" smtClean="0"/>
          </a:p>
          <a:p>
            <a:r>
              <a:rPr lang="en-GB" sz="3200" dirty="0" smtClean="0"/>
              <a:t>7n + 1</a:t>
            </a:r>
          </a:p>
          <a:p>
            <a:endParaRPr lang="en-GB" sz="3200" dirty="0" smtClean="0"/>
          </a:p>
          <a:p>
            <a:r>
              <a:rPr lang="en-GB" sz="3200" dirty="0" smtClean="0"/>
              <a:t>2n + 3</a:t>
            </a:r>
          </a:p>
          <a:p>
            <a:endParaRPr lang="en-GB" sz="3200" dirty="0" smtClean="0"/>
          </a:p>
          <a:p>
            <a:r>
              <a:rPr lang="en-GB" sz="3200" dirty="0" smtClean="0"/>
              <a:t>5n – 6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2643182"/>
            <a:ext cx="35719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-1, 4, 9, 14, …</a:t>
            </a:r>
          </a:p>
          <a:p>
            <a:endParaRPr lang="en-GB" sz="3200" dirty="0" smtClean="0"/>
          </a:p>
          <a:p>
            <a:r>
              <a:rPr lang="en-GB" sz="3200" dirty="0" smtClean="0"/>
              <a:t>8, 15, 22, 29, …</a:t>
            </a:r>
          </a:p>
          <a:p>
            <a:endParaRPr lang="en-GB" sz="3200" dirty="0" smtClean="0"/>
          </a:p>
          <a:p>
            <a:r>
              <a:rPr lang="en-GB" sz="3200" dirty="0" smtClean="0"/>
              <a:t>9</a:t>
            </a:r>
            <a:r>
              <a:rPr lang="en-GB" sz="3200" dirty="0" smtClean="0"/>
              <a:t>, 13, 17, 21, </a:t>
            </a:r>
            <a:r>
              <a:rPr lang="en-GB" sz="3200" dirty="0" smtClean="0"/>
              <a:t>…</a:t>
            </a:r>
          </a:p>
          <a:p>
            <a:endParaRPr lang="en-GB" sz="3200" dirty="0" smtClean="0"/>
          </a:p>
          <a:p>
            <a:r>
              <a:rPr lang="en-GB" sz="3200" dirty="0" smtClean="0"/>
              <a:t>5, 7, 9, 11, …</a:t>
            </a:r>
            <a:endParaRPr lang="en-GB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11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Find the formula that gives the nth term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857224" y="2357430"/>
            <a:ext cx="7340623" cy="3724281"/>
            <a:chOff x="323850" y="1773238"/>
            <a:chExt cx="8374063" cy="4594225"/>
          </a:xfrm>
        </p:grpSpPr>
        <p:sp>
          <p:nvSpPr>
            <p:cNvPr id="58" name="Rectangle 4"/>
            <p:cNvSpPr>
              <a:spLocks noChangeArrowheads="1"/>
            </p:cNvSpPr>
            <p:nvPr/>
          </p:nvSpPr>
          <p:spPr bwMode="auto">
            <a:xfrm>
              <a:off x="7235825" y="5654675"/>
              <a:ext cx="1462088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GB" sz="2800" dirty="0"/>
            </a:p>
          </p:txBody>
        </p:sp>
        <p:sp>
          <p:nvSpPr>
            <p:cNvPr id="59" name="Rectangle 5"/>
            <p:cNvSpPr>
              <a:spLocks noChangeArrowheads="1"/>
            </p:cNvSpPr>
            <p:nvPr/>
          </p:nvSpPr>
          <p:spPr bwMode="auto">
            <a:xfrm>
              <a:off x="6604000" y="5654675"/>
              <a:ext cx="631825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60" name="Rectangle 6"/>
            <p:cNvSpPr>
              <a:spLocks noChangeArrowheads="1"/>
            </p:cNvSpPr>
            <p:nvPr/>
          </p:nvSpPr>
          <p:spPr bwMode="auto">
            <a:xfrm>
              <a:off x="5557838" y="5654675"/>
              <a:ext cx="1046162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7</a:t>
              </a:r>
            </a:p>
          </p:txBody>
        </p:sp>
        <p:sp>
          <p:nvSpPr>
            <p:cNvPr id="61" name="Rectangle 7"/>
            <p:cNvSpPr>
              <a:spLocks noChangeArrowheads="1"/>
            </p:cNvSpPr>
            <p:nvPr/>
          </p:nvSpPr>
          <p:spPr bwMode="auto">
            <a:xfrm>
              <a:off x="4511675" y="5654675"/>
              <a:ext cx="1046163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6</a:t>
              </a:r>
            </a:p>
          </p:txBody>
        </p:sp>
        <p:sp>
          <p:nvSpPr>
            <p:cNvPr id="62" name="Rectangle 8"/>
            <p:cNvSpPr>
              <a:spLocks noChangeArrowheads="1"/>
            </p:cNvSpPr>
            <p:nvPr/>
          </p:nvSpPr>
          <p:spPr bwMode="auto">
            <a:xfrm>
              <a:off x="3463925" y="5654675"/>
              <a:ext cx="1047750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5</a:t>
              </a:r>
            </a:p>
          </p:txBody>
        </p:sp>
        <p:sp>
          <p:nvSpPr>
            <p:cNvPr id="63" name="Rectangle 9"/>
            <p:cNvSpPr>
              <a:spLocks noChangeArrowheads="1"/>
            </p:cNvSpPr>
            <p:nvPr/>
          </p:nvSpPr>
          <p:spPr bwMode="auto">
            <a:xfrm>
              <a:off x="2417763" y="5654675"/>
              <a:ext cx="1046162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4</a:t>
              </a:r>
            </a:p>
          </p:txBody>
        </p:sp>
        <p:sp>
          <p:nvSpPr>
            <p:cNvPr id="64" name="Rectangle 10"/>
            <p:cNvSpPr>
              <a:spLocks noChangeArrowheads="1"/>
            </p:cNvSpPr>
            <p:nvPr/>
          </p:nvSpPr>
          <p:spPr bwMode="auto">
            <a:xfrm>
              <a:off x="1370013" y="5654675"/>
              <a:ext cx="1047750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3</a:t>
              </a:r>
            </a:p>
          </p:txBody>
        </p:sp>
        <p:sp>
          <p:nvSpPr>
            <p:cNvPr id="65" name="Rectangle 11"/>
            <p:cNvSpPr>
              <a:spLocks noChangeArrowheads="1"/>
            </p:cNvSpPr>
            <p:nvPr/>
          </p:nvSpPr>
          <p:spPr bwMode="auto">
            <a:xfrm>
              <a:off x="323850" y="5654675"/>
              <a:ext cx="1046163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66" name="Rectangle 12"/>
            <p:cNvSpPr>
              <a:spLocks noChangeArrowheads="1"/>
            </p:cNvSpPr>
            <p:nvPr/>
          </p:nvSpPr>
          <p:spPr bwMode="auto">
            <a:xfrm>
              <a:off x="7235825" y="4941888"/>
              <a:ext cx="1462088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GB" sz="2800" dirty="0"/>
            </a:p>
          </p:txBody>
        </p:sp>
        <p:sp>
          <p:nvSpPr>
            <p:cNvPr id="67" name="Rectangle 13"/>
            <p:cNvSpPr>
              <a:spLocks noChangeArrowheads="1"/>
            </p:cNvSpPr>
            <p:nvPr/>
          </p:nvSpPr>
          <p:spPr bwMode="auto">
            <a:xfrm>
              <a:off x="6604000" y="4941888"/>
              <a:ext cx="631825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68" name="Rectangle 14"/>
            <p:cNvSpPr>
              <a:spLocks noChangeArrowheads="1"/>
            </p:cNvSpPr>
            <p:nvPr/>
          </p:nvSpPr>
          <p:spPr bwMode="auto">
            <a:xfrm>
              <a:off x="5557838" y="4941888"/>
              <a:ext cx="1046162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1</a:t>
              </a:r>
            </a:p>
          </p:txBody>
        </p:sp>
        <p:sp>
          <p:nvSpPr>
            <p:cNvPr id="69" name="Rectangle 15"/>
            <p:cNvSpPr>
              <a:spLocks noChangeArrowheads="1"/>
            </p:cNvSpPr>
            <p:nvPr/>
          </p:nvSpPr>
          <p:spPr bwMode="auto">
            <a:xfrm>
              <a:off x="4511675" y="4941888"/>
              <a:ext cx="1046163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0</a:t>
              </a:r>
            </a:p>
          </p:txBody>
        </p:sp>
        <p:sp>
          <p:nvSpPr>
            <p:cNvPr id="70" name="Rectangle 16"/>
            <p:cNvSpPr>
              <a:spLocks noChangeArrowheads="1"/>
            </p:cNvSpPr>
            <p:nvPr/>
          </p:nvSpPr>
          <p:spPr bwMode="auto">
            <a:xfrm>
              <a:off x="3463925" y="4941888"/>
              <a:ext cx="1047750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-1</a:t>
              </a:r>
            </a:p>
          </p:txBody>
        </p:sp>
        <p:sp>
          <p:nvSpPr>
            <p:cNvPr id="71" name="Rectangle 17"/>
            <p:cNvSpPr>
              <a:spLocks noChangeArrowheads="1"/>
            </p:cNvSpPr>
            <p:nvPr/>
          </p:nvSpPr>
          <p:spPr bwMode="auto">
            <a:xfrm>
              <a:off x="2417763" y="4941888"/>
              <a:ext cx="1046162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 dirty="0"/>
                <a:t>-2</a:t>
              </a:r>
            </a:p>
          </p:txBody>
        </p:sp>
        <p:sp>
          <p:nvSpPr>
            <p:cNvPr id="72" name="Rectangle 18"/>
            <p:cNvSpPr>
              <a:spLocks noChangeArrowheads="1"/>
            </p:cNvSpPr>
            <p:nvPr/>
          </p:nvSpPr>
          <p:spPr bwMode="auto">
            <a:xfrm>
              <a:off x="1370013" y="4941888"/>
              <a:ext cx="1047750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-3</a:t>
              </a:r>
            </a:p>
          </p:txBody>
        </p:sp>
        <p:sp>
          <p:nvSpPr>
            <p:cNvPr id="73" name="Rectangle 19"/>
            <p:cNvSpPr>
              <a:spLocks noChangeArrowheads="1"/>
            </p:cNvSpPr>
            <p:nvPr/>
          </p:nvSpPr>
          <p:spPr bwMode="auto">
            <a:xfrm>
              <a:off x="323850" y="4941888"/>
              <a:ext cx="1046163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74" name="Rectangle 20"/>
            <p:cNvSpPr>
              <a:spLocks noChangeArrowheads="1"/>
            </p:cNvSpPr>
            <p:nvPr/>
          </p:nvSpPr>
          <p:spPr bwMode="auto">
            <a:xfrm>
              <a:off x="7235825" y="4229100"/>
              <a:ext cx="1462088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GB" sz="2800" dirty="0"/>
            </a:p>
          </p:txBody>
        </p:sp>
        <p:sp>
          <p:nvSpPr>
            <p:cNvPr id="75" name="Rectangle 21"/>
            <p:cNvSpPr>
              <a:spLocks noChangeArrowheads="1"/>
            </p:cNvSpPr>
            <p:nvPr/>
          </p:nvSpPr>
          <p:spPr bwMode="auto">
            <a:xfrm>
              <a:off x="6604000" y="4229100"/>
              <a:ext cx="631825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5557838" y="4229100"/>
              <a:ext cx="1046162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17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11675" y="4229100"/>
              <a:ext cx="1046163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15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3463925" y="4229100"/>
              <a:ext cx="1047750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13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2417763" y="4229100"/>
              <a:ext cx="1046163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 dirty="0"/>
                <a:t>11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1370013" y="4229100"/>
              <a:ext cx="1047750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9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323850" y="4229100"/>
              <a:ext cx="1046163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7235825" y="3516313"/>
              <a:ext cx="1462088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GB" sz="2800" dirty="0"/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6604000" y="3516313"/>
              <a:ext cx="631825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5557838" y="3516313"/>
              <a:ext cx="1046162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27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4511675" y="3516313"/>
              <a:ext cx="1046163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22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3463925" y="3516313"/>
              <a:ext cx="1047750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17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2417763" y="3516313"/>
              <a:ext cx="1046162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12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1370013" y="3516313"/>
              <a:ext cx="1047750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7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323850" y="3516313"/>
              <a:ext cx="1046163" cy="712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0" name="Rectangle 36"/>
            <p:cNvSpPr>
              <a:spLocks noChangeArrowheads="1"/>
            </p:cNvSpPr>
            <p:nvPr/>
          </p:nvSpPr>
          <p:spPr bwMode="auto">
            <a:xfrm>
              <a:off x="7235825" y="2803525"/>
              <a:ext cx="1462088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GB" sz="2800" dirty="0"/>
            </a:p>
          </p:txBody>
        </p:sp>
        <p:sp>
          <p:nvSpPr>
            <p:cNvPr id="91" name="Rectangle 37"/>
            <p:cNvSpPr>
              <a:spLocks noChangeArrowheads="1"/>
            </p:cNvSpPr>
            <p:nvPr/>
          </p:nvSpPr>
          <p:spPr bwMode="auto">
            <a:xfrm>
              <a:off x="6604000" y="2803525"/>
              <a:ext cx="631825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2" name="Rectangle 38"/>
            <p:cNvSpPr>
              <a:spLocks noChangeArrowheads="1"/>
            </p:cNvSpPr>
            <p:nvPr/>
          </p:nvSpPr>
          <p:spPr bwMode="auto">
            <a:xfrm>
              <a:off x="5557838" y="2803525"/>
              <a:ext cx="1046162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26</a:t>
              </a:r>
            </a:p>
          </p:txBody>
        </p:sp>
        <p:sp>
          <p:nvSpPr>
            <p:cNvPr id="93" name="Rectangle 39"/>
            <p:cNvSpPr>
              <a:spLocks noChangeArrowheads="1"/>
            </p:cNvSpPr>
            <p:nvPr/>
          </p:nvSpPr>
          <p:spPr bwMode="auto">
            <a:xfrm>
              <a:off x="4511675" y="2803525"/>
              <a:ext cx="1046163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20</a:t>
              </a:r>
            </a:p>
          </p:txBody>
        </p:sp>
        <p:sp>
          <p:nvSpPr>
            <p:cNvPr id="94" name="Rectangle 40"/>
            <p:cNvSpPr>
              <a:spLocks noChangeArrowheads="1"/>
            </p:cNvSpPr>
            <p:nvPr/>
          </p:nvSpPr>
          <p:spPr bwMode="auto">
            <a:xfrm>
              <a:off x="3463925" y="2803525"/>
              <a:ext cx="1047750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14</a:t>
              </a:r>
            </a:p>
          </p:txBody>
        </p:sp>
        <p:sp>
          <p:nvSpPr>
            <p:cNvPr id="95" name="Rectangle 41"/>
            <p:cNvSpPr>
              <a:spLocks noChangeArrowheads="1"/>
            </p:cNvSpPr>
            <p:nvPr/>
          </p:nvSpPr>
          <p:spPr bwMode="auto">
            <a:xfrm>
              <a:off x="2417763" y="2803525"/>
              <a:ext cx="1046162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8</a:t>
              </a:r>
            </a:p>
          </p:txBody>
        </p:sp>
        <p:sp>
          <p:nvSpPr>
            <p:cNvPr id="96" name="Rectangle 42"/>
            <p:cNvSpPr>
              <a:spLocks noChangeArrowheads="1"/>
            </p:cNvSpPr>
            <p:nvPr/>
          </p:nvSpPr>
          <p:spPr bwMode="auto">
            <a:xfrm>
              <a:off x="1370013" y="2803525"/>
              <a:ext cx="1047750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/>
                <a:t>2</a:t>
              </a:r>
            </a:p>
          </p:txBody>
        </p:sp>
        <p:sp>
          <p:nvSpPr>
            <p:cNvPr id="97" name="Rectangle 43"/>
            <p:cNvSpPr>
              <a:spLocks noChangeArrowheads="1"/>
            </p:cNvSpPr>
            <p:nvPr/>
          </p:nvSpPr>
          <p:spPr bwMode="auto">
            <a:xfrm>
              <a:off x="323850" y="2803525"/>
              <a:ext cx="1046163" cy="712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" name="Rectangle 44"/>
            <p:cNvSpPr>
              <a:spLocks noChangeArrowheads="1"/>
            </p:cNvSpPr>
            <p:nvPr/>
          </p:nvSpPr>
          <p:spPr bwMode="auto">
            <a:xfrm>
              <a:off x="7235825" y="1773238"/>
              <a:ext cx="1462088" cy="1030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 dirty="0" smtClean="0"/>
                <a:t>nth</a:t>
              </a:r>
              <a:endParaRPr lang="en-GB" sz="2800" dirty="0"/>
            </a:p>
          </p:txBody>
        </p:sp>
        <p:sp>
          <p:nvSpPr>
            <p:cNvPr id="99" name="Rectangle 45"/>
            <p:cNvSpPr>
              <a:spLocks noChangeArrowheads="1"/>
            </p:cNvSpPr>
            <p:nvPr/>
          </p:nvSpPr>
          <p:spPr bwMode="auto">
            <a:xfrm>
              <a:off x="6604000" y="1773238"/>
              <a:ext cx="631825" cy="1030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r>
                <a:rPr lang="en-GB" sz="2800"/>
                <a:t>…</a:t>
              </a:r>
            </a:p>
          </p:txBody>
        </p:sp>
        <p:sp>
          <p:nvSpPr>
            <p:cNvPr id="100" name="Rectangle 46"/>
            <p:cNvSpPr>
              <a:spLocks noChangeArrowheads="1"/>
            </p:cNvSpPr>
            <p:nvPr/>
          </p:nvSpPr>
          <p:spPr bwMode="auto">
            <a:xfrm>
              <a:off x="5557838" y="1773238"/>
              <a:ext cx="1046162" cy="1030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 dirty="0"/>
                <a:t>5</a:t>
              </a:r>
              <a:r>
                <a:rPr lang="en-GB" sz="2800" baseline="30000" dirty="0"/>
                <a:t>th</a:t>
              </a:r>
            </a:p>
          </p:txBody>
        </p:sp>
        <p:sp>
          <p:nvSpPr>
            <p:cNvPr id="101" name="Rectangle 47"/>
            <p:cNvSpPr>
              <a:spLocks noChangeArrowheads="1"/>
            </p:cNvSpPr>
            <p:nvPr/>
          </p:nvSpPr>
          <p:spPr bwMode="auto">
            <a:xfrm>
              <a:off x="4511675" y="1773238"/>
              <a:ext cx="1046163" cy="1030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 dirty="0"/>
                <a:t>4</a:t>
              </a:r>
              <a:r>
                <a:rPr lang="en-GB" sz="2800" baseline="30000" dirty="0"/>
                <a:t>th</a:t>
              </a:r>
            </a:p>
          </p:txBody>
        </p:sp>
        <p:sp>
          <p:nvSpPr>
            <p:cNvPr id="102" name="Rectangle 48"/>
            <p:cNvSpPr>
              <a:spLocks noChangeArrowheads="1"/>
            </p:cNvSpPr>
            <p:nvPr/>
          </p:nvSpPr>
          <p:spPr bwMode="auto">
            <a:xfrm>
              <a:off x="3463925" y="1773238"/>
              <a:ext cx="1047750" cy="1030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 dirty="0"/>
                <a:t>3</a:t>
              </a:r>
              <a:r>
                <a:rPr lang="en-GB" sz="2800" baseline="30000" dirty="0"/>
                <a:t>rd</a:t>
              </a:r>
              <a:endParaRPr lang="en-GB" sz="2800" dirty="0"/>
            </a:p>
          </p:txBody>
        </p:sp>
        <p:sp>
          <p:nvSpPr>
            <p:cNvPr id="103" name="Rectangle 49"/>
            <p:cNvSpPr>
              <a:spLocks noChangeArrowheads="1"/>
            </p:cNvSpPr>
            <p:nvPr/>
          </p:nvSpPr>
          <p:spPr bwMode="auto">
            <a:xfrm>
              <a:off x="2417763" y="1773238"/>
              <a:ext cx="1046162" cy="1030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 dirty="0"/>
                <a:t>2</a:t>
              </a:r>
              <a:r>
                <a:rPr lang="en-GB" sz="2800" baseline="30000" dirty="0"/>
                <a:t>nd</a:t>
              </a:r>
              <a:endParaRPr lang="en-GB" sz="2800" dirty="0"/>
            </a:p>
          </p:txBody>
        </p:sp>
        <p:sp>
          <p:nvSpPr>
            <p:cNvPr id="104" name="Rectangle 50"/>
            <p:cNvSpPr>
              <a:spLocks noChangeArrowheads="1"/>
            </p:cNvSpPr>
            <p:nvPr/>
          </p:nvSpPr>
          <p:spPr bwMode="auto">
            <a:xfrm>
              <a:off x="1370013" y="1773238"/>
              <a:ext cx="1047750" cy="1030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2800" dirty="0"/>
                <a:t>1</a:t>
              </a:r>
              <a:r>
                <a:rPr lang="en-GB" sz="2800" baseline="30000" dirty="0"/>
                <a:t>st</a:t>
              </a:r>
              <a:endParaRPr lang="en-GB" sz="2800" dirty="0"/>
            </a:p>
          </p:txBody>
        </p:sp>
        <p:sp>
          <p:nvSpPr>
            <p:cNvPr id="105" name="Rectangle 51"/>
            <p:cNvSpPr>
              <a:spLocks noChangeArrowheads="1"/>
            </p:cNvSpPr>
            <p:nvPr/>
          </p:nvSpPr>
          <p:spPr bwMode="auto">
            <a:xfrm>
              <a:off x="323850" y="1773238"/>
              <a:ext cx="1046163" cy="1030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spcBef>
                  <a:spcPct val="20000"/>
                </a:spcBef>
              </a:pPr>
              <a:r>
                <a:rPr lang="en-GB" sz="2800" dirty="0" smtClean="0"/>
                <a:t>Term</a:t>
              </a:r>
              <a:endParaRPr lang="en-GB" sz="2800" dirty="0"/>
            </a:p>
          </p:txBody>
        </p:sp>
        <p:sp>
          <p:nvSpPr>
            <p:cNvPr id="106" name="Line 52"/>
            <p:cNvSpPr>
              <a:spLocks noChangeShapeType="1"/>
            </p:cNvSpPr>
            <p:nvPr/>
          </p:nvSpPr>
          <p:spPr bwMode="auto">
            <a:xfrm>
              <a:off x="323850" y="1773238"/>
              <a:ext cx="8374063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07" name="Line 54"/>
            <p:cNvSpPr>
              <a:spLocks noChangeShapeType="1"/>
            </p:cNvSpPr>
            <p:nvPr/>
          </p:nvSpPr>
          <p:spPr bwMode="auto">
            <a:xfrm>
              <a:off x="323850" y="6367463"/>
              <a:ext cx="8374063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08" name="Line 55"/>
            <p:cNvSpPr>
              <a:spLocks noChangeShapeType="1"/>
            </p:cNvSpPr>
            <p:nvPr/>
          </p:nvSpPr>
          <p:spPr bwMode="auto">
            <a:xfrm>
              <a:off x="323850" y="1773238"/>
              <a:ext cx="0" cy="4594225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09" name="Line 63"/>
            <p:cNvSpPr>
              <a:spLocks noChangeShapeType="1"/>
            </p:cNvSpPr>
            <p:nvPr/>
          </p:nvSpPr>
          <p:spPr bwMode="auto">
            <a:xfrm>
              <a:off x="8697913" y="1773238"/>
              <a:ext cx="0" cy="4594225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10" name="Line 163"/>
            <p:cNvSpPr>
              <a:spLocks noChangeShapeType="1"/>
            </p:cNvSpPr>
            <p:nvPr/>
          </p:nvSpPr>
          <p:spPr bwMode="auto">
            <a:xfrm>
              <a:off x="1370013" y="1773238"/>
              <a:ext cx="0" cy="4594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11" name="Line 164"/>
            <p:cNvSpPr>
              <a:spLocks noChangeShapeType="1"/>
            </p:cNvSpPr>
            <p:nvPr/>
          </p:nvSpPr>
          <p:spPr bwMode="auto">
            <a:xfrm>
              <a:off x="2417763" y="1773238"/>
              <a:ext cx="0" cy="4594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12" name="Line 165"/>
            <p:cNvSpPr>
              <a:spLocks noChangeShapeType="1"/>
            </p:cNvSpPr>
            <p:nvPr/>
          </p:nvSpPr>
          <p:spPr bwMode="auto">
            <a:xfrm>
              <a:off x="3463925" y="1773238"/>
              <a:ext cx="0" cy="4594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13" name="Line 166"/>
            <p:cNvSpPr>
              <a:spLocks noChangeShapeType="1"/>
            </p:cNvSpPr>
            <p:nvPr/>
          </p:nvSpPr>
          <p:spPr bwMode="auto">
            <a:xfrm>
              <a:off x="4511675" y="1773238"/>
              <a:ext cx="0" cy="4594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14" name="Line 167"/>
            <p:cNvSpPr>
              <a:spLocks noChangeShapeType="1"/>
            </p:cNvSpPr>
            <p:nvPr/>
          </p:nvSpPr>
          <p:spPr bwMode="auto">
            <a:xfrm>
              <a:off x="5557838" y="1773238"/>
              <a:ext cx="0" cy="4594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15" name="Line 168"/>
            <p:cNvSpPr>
              <a:spLocks noChangeShapeType="1"/>
            </p:cNvSpPr>
            <p:nvPr/>
          </p:nvSpPr>
          <p:spPr bwMode="auto">
            <a:xfrm>
              <a:off x="6604000" y="1773238"/>
              <a:ext cx="0" cy="4594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16" name="Line 169"/>
            <p:cNvSpPr>
              <a:spLocks noChangeShapeType="1"/>
            </p:cNvSpPr>
            <p:nvPr/>
          </p:nvSpPr>
          <p:spPr bwMode="auto">
            <a:xfrm>
              <a:off x="7235825" y="1773238"/>
              <a:ext cx="0" cy="4594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17" name="Line 170"/>
            <p:cNvSpPr>
              <a:spLocks noChangeShapeType="1"/>
            </p:cNvSpPr>
            <p:nvPr/>
          </p:nvSpPr>
          <p:spPr bwMode="auto">
            <a:xfrm>
              <a:off x="323850" y="2803525"/>
              <a:ext cx="83740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18" name="Line 185"/>
            <p:cNvSpPr>
              <a:spLocks noChangeShapeType="1"/>
            </p:cNvSpPr>
            <p:nvPr/>
          </p:nvSpPr>
          <p:spPr bwMode="auto">
            <a:xfrm>
              <a:off x="323850" y="3516313"/>
              <a:ext cx="83740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19" name="Line 200"/>
            <p:cNvSpPr>
              <a:spLocks noChangeShapeType="1"/>
            </p:cNvSpPr>
            <p:nvPr/>
          </p:nvSpPr>
          <p:spPr bwMode="auto">
            <a:xfrm>
              <a:off x="323850" y="4229100"/>
              <a:ext cx="83740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20" name="Line 215"/>
            <p:cNvSpPr>
              <a:spLocks noChangeShapeType="1"/>
            </p:cNvSpPr>
            <p:nvPr/>
          </p:nvSpPr>
          <p:spPr bwMode="auto">
            <a:xfrm>
              <a:off x="323850" y="4941888"/>
              <a:ext cx="83740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  <p:sp>
          <p:nvSpPr>
            <p:cNvPr id="121" name="Line 230"/>
            <p:cNvSpPr>
              <a:spLocks noChangeShapeType="1"/>
            </p:cNvSpPr>
            <p:nvPr/>
          </p:nvSpPr>
          <p:spPr bwMode="auto">
            <a:xfrm>
              <a:off x="323850" y="5654675"/>
              <a:ext cx="83740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12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Find the 3 formulas that give the number of matches needed for th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ese patterns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65538" name="AutoShape 2" descr="data:image/jpeg;base64,/9j/4AAQSkZJRgABAQAAAQABAAD/2wCEAAkGBwgHBhIQBwgUFBQVDRYVDhYVDxsXHxgUIBYbGBUWHxUaKCgsGBoxIB8cLTMpMTM3OjcxHiEzODQsQzQ5LisBCgoKDg0OGxAQGi8kICUrLCsvLCw3NywsLzcsLSwtLCwsLCw3LCwsLS40NCwvLCwrLCwsLCwsLCwsLCwsLCwsLP/AABEIAGYBjwMBEQACEQEDEQH/xAAaAAEBAQEBAQEAAAAAAAAAAAAABwYFAwQB/8QARRAAAQICBAoECwcCBwAAAAAAAAECAwQFBhGSBxIXITZWdLPR0hYxN1UTIjJRcXN1kcLT1BQ1QWGjscMzskJEUlNUgZP/xAAZAQEAAwEBAAAAAAAAAAAAAAAAAQIFBAP/xAA1EQEAAQICCAIJBAIDAAAAAAAAAQIRAwQUFTFSU3GRoTPwBRIhNFFygbHRMkFEgkJhEyMk/9oADAMBAAIRAxEAPwC3nikAAAAAAAAAAAAAAAAAAAAAAAAAAAAAAAAAAAAAAAAAAAAAAAAAAAAAAAAAAAAAAAAAAAAAAAAAAAAAAAAAAAAAAAAAAAAAAAAAAAAAAAAAAAAAAAAAAAAAAAAAAAAAAAAAAAAAAAAAAAAAAAAAAAAAAAAAAAAAAAAAAAAAAAAAAAAAAAA5tN0zJ0PL2zExDSI5jvs0J0VGOjPREshsRc7nKqtTMi53JmJiLpiLzZh8otY9Q5n9X5RH089GloODxYMotY9Q5j9X5Q+nnonQcHiwZRax6hzH6vyh9PPQ0HB4sGUWseocx+r8ofTz0NBweLBlFrHqHMfq/KH089DQcHiw1FTK0wqzST3Og+CjQ3q2Yg4yuWH4zkbaqo3OuKuazMTMOPM5ecGq22P2n4tEQ5wAAVUTrAn87hVo2UnYkJ1FzCrDiuYqojLFVrlaqpn6sxNmjh+ja66Yq9an2/7eOV2i+6Zm6zmIX1VXv09TK7RfdMzdZzA1VXv09TK7RfdMzdZzA1VXv09TK7RfdMzdZzA1VXv09XeqnXijqzx4kOXhPhPY1qo2KrUV6LbarWoqqqJZn9KE2c2YydeBaZmJifg4CYXqLVLUomZus5iHTquvfp6v3K7RfdMzdZzA1VXv09TK7RfdMzdZzA1VXv09TK7RfdMzdZzA1VXv09TK7RfdMzdZzCxqqvfp6txRFMUfTUusSi5pIjWvxHKiLmdYi2Z/yVPeGfiYVeHNq4tL7g8wAAA+ak51lHUdFjRGqqQ4L4itTrVGtVyolv45hEXWpp9aqIYLK7RfdMzdZzBpaqr36epldovumZus5gaqr36epldovumZus5gaqr36epldovumZus5gaqr36epldovumZus5gaqr36ervSdd6OnKrxJ+DCcqQv6sLGasRvj4qWtRc1vWlv4E2ctWUrpxYwp/f9/2cHK7RfdMzdZzEOrVVe/T1MrtF90zN1nMDVVe/T1MrtF90zN1nMDVVe/T1MrtF90zN1nMDVVe/T1e8jhWoaZm2sjycaC1VXGiREbitzKufFVV/L/sK1+jMSmLxMT/qNr7KfwjUXQ8eE1srFjNiyzY0N8NEsVquc1PKVFt8VfegeWDkK8WJ9sRabe1zMrtF90zN1nMHvqqvfp6mV2i+6Zm6zmBqqvfp6mV2i+6Zm6zmBqqvfp6mV2i+6Zm6zmBqqvfp6u7VqvlD0/ESGxXQoroithwoieM5EbjYyYtqWdf4/wCFQ5sfJYmF7dsfGNjUhyAAAAAlGGTTKr3tJ2+li9OxCrlEgAAAAmmCjSamtsbvZgtOxqZ/wsLl+FLKssAAT7Dt2cR/XQd4hakbCrejsrscHdtImfaOiRcBcBcBcTmH22u2D4ULNL+D/ZRit2aC4C4C4/H+QvoJiSNqc4CtFY23O3MIrGxq+l/Gj5YUcllAAABKcL+nNXfaX80sXp2IVYpdILgLgLgTEib4Jvvmltu+OKTOxpZ/9GH8qkFbs0FwFwFxmcJWg036pv8Ae0mJdeR94o5voqFoZJ7Kz9iFM549fOXeF3OC4C4C4m9Ye2qj9i+pJ8/dq4HuGJz/AApBDKAAAABKMMmmVXvaTt9LF6diFXKJAAAABNMFGk1NbY3ezBadjUz/AIWFy/CllWWAAJ9h27OI/roO8QtSNhVvR2V2ODu2kVbR0SAAAAJxD7bXbB8KF2l/B/so5RmgAAB+P8hfQII2pzgK0Vjbcu5hERsavpfxo+WFHJZQAAASnC/pxV32l/NLF6diFWKJAAAAIE3wTffNLbd8cUtOxpekP0YfyqQVZoAAAZnCVoNN+qbvGkw68j7xRze9QtDJPZWfsQpnPHr5y74c4AAATesPbVR+xfUjz92rge4YnP8ACkBlAAAAAlGGTTKr3tJ2+li9OxCrlEgAAAAmmCjSamtsbvZgtOxqZ/wsLl+FLKssAAT7Dt2cR/XQd4hakbCrejsrscHdtIq2jokAAAATiH22u2D4ULtL+D/ZRyjNAAAD8f5C+gQRtTnAVorG25dzCIjY1fS/jR8sKOSygAAAlOF/TirvtL+aWL07EKsUSAAAAQJvgm++aW2744padjS9Ifow/lUgqzQAAAzOErQab9U3eNJh15H3ijm96haGSeys/YhTOePXzl3w5wAAAm9Ye2qj9i+pHn7tXA9wxOf4UgMoAAAAEowyaZVe9pO30sXp2IVcokAAAAE0wUaTU1tjd7MFp2NTP+FhcvwpZVlgACfYduziP66DvELUjYVb0dldjg7tpFW0dEgAAACcQ+212wfChdpfwf7KOUZoAAAfj/IX0CCNqc4CtFY23LuYREbGr6X8aPlhRyWUAAAEpwv6cVd9pfzSxenYhViiQAAACBN8E33zS23fHFLTsaXpD9GH8qkFWaAAAGZwlaDTfqm7xpMOvI+8Uc3vULQyT2Vn7EKZzx6+cu+HOAAAE3rD21UfsX1I8/dq4HuGJz/CkBlAAAAAmmFei6Qn610E+RkYsRsKfV0dzITnJDb4WXXGcqJ4qWIvX5l8xenYhS7SlklosFosAsAsJ7gyo6ekqw0s+ck4kNsSbRYSvhq1Hp4SOtrVXyksVOrzoWnY0M7iU14eHFM7I9vZQirPAAGBw4wokfB5GbBhq5VjQbEaiqv9RPwQtSNdV1FSr0qip/k4Vv8A5tInaOgQAAABO4cKJlpc7wa4v2Gy2xbLcVM1pZoetGhWv7fWUQqzwAAA/H+QvoEEbU5wFKi1VjWf8525hERsanpab40fLCjkssAAAJdhagRotdqvrChOcjaRteqNVbE8NL51VOovTsQqJRIAAABAnWCmFEh0xSvhIapbO2ttaqWpjxerzlp2NHPVRNOHaf8AFRSrOAAADM4StBpu3/abvGiHVkfeKOb3qDoXJbIz9grm/Hr5y74c4AAATasKplqo/YvqR5+7VwJ/8GJz/CkhlAAAAA+Gm6PdStExYDZh0NYjMVHt625+tOrOF8Ov1KoqtezD5L5jWua968xa8O/WEcOkyXzGtc1715heEawjh0mS+Y1rmvevMLwawjh0mS+Y1rmvevMLwawjh0vzJfMa1zXvXmF4NYRw6VAkZdZWShw1iK7EhtbjL1usREtX8ysyz5m83e4QAAAE7Sp9dUTPXR113En6tOM1leD3Oh9dNdHXXcRc0rK8HudD66a6Ouu4i5pWV4Pc6H1010dddxFzSsrwe50Prpro667iLmlZXg92wq3I0hR1EthUrPrHiI5yuiLbnRXKqJn8yZhdw41dFVd6ItHwZWcqnXCNORHQK3ua10VzmNxXeK1XKrW9f4JmF3XRmctFMRVhXnm8eh9dNdHXXcRdfSsrwe50Prpro667iLmlZXg9zofXTXR113EXNKyvB7i1PrrZpo667iLmlZXg926oyUSSkWMsbajGpEVrbMZyIiK6z87BM3Z1VV5u+ohUAAAPhpyVm52iYkOj5vwMRzUSHE/0rai25vyEL4VVNNcTVF4+DE9D66a6Ouu4k3aGlZXg9zofXTXR113EXNKyvB7nQ+umujrruIuaVleD3Oh9dNdHXXcRc0rK8HuLU+utmmjrruIuaVleD3baPKzcSg3QYc3ixllVY2L5omJipE9+cX9rPiqIqvMey+xieh9dddHXXcRdoaVleD3Oh9dNdHXXcRc0rK8HudD66a6Ouu4i5pWV4Pc6H1010dddxFzSsrwe71lKoVsbOQ1nq1rFhtjMdFhqxVR7EciuZn86JYLqV5nLzTMU4Vp+N3ZrVQVM0isFKApn7I1jXo9rWrY63FxcydVli+8XeOXxsKi//JR6zg9D66a6Ouu4i7p0rK8HudD66a6Ouu4i5pWV4Pc6H1010dddxFzSsrwe50Prpro667iLmlZXg93fqnQNJ0Y+I6naTSaeuL4FyszsRMbGRFXz2i/scuYxsOuf+un1YaUhzAAAAAAAAAAAAAAAAAAAAAAAAAAAAAAAAAAAAAAAAAAAAAAAAAAAAAAAAAAAAAAAAAAAAAAAAAAAAAAAAAAAAAAAAAAAAAAAAAAAAAAAAAAAAAAAAAAAAAAAAAAAAAAAAAAAAAAAAAAAAAAAAAAAAAAAAAAAAAAAAAAAAAAAAAAAAAAAAA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5540" name="Picture 4" descr="http://www.secondarymathsite.co.uk/ICT/Practice%20Support%20Pack/Yr8Linear_growing_patterns/matchsticks%2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4752975" cy="1219201"/>
          </a:xfrm>
          <a:prstGeom prst="rect">
            <a:avLst/>
          </a:prstGeom>
          <a:noFill/>
        </p:spPr>
      </p:pic>
      <p:pic>
        <p:nvPicPr>
          <p:cNvPr id="65542" name="Picture 6" descr="http://www.pythagoras.org.za/index.php/pythagoras/article/viewFile/172/207/1556"/>
          <p:cNvPicPr>
            <a:picLocks noChangeAspect="1" noChangeArrowheads="1"/>
          </p:cNvPicPr>
          <p:nvPr/>
        </p:nvPicPr>
        <p:blipFill>
          <a:blip r:embed="rId3"/>
          <a:srcRect l="5143" t="3030" r="3744" b="15151"/>
          <a:stretch>
            <a:fillRect/>
          </a:stretch>
        </p:blipFill>
        <p:spPr bwMode="auto">
          <a:xfrm>
            <a:off x="500034" y="3714752"/>
            <a:ext cx="4572032" cy="995523"/>
          </a:xfrm>
          <a:prstGeom prst="rect">
            <a:avLst/>
          </a:prstGeom>
          <a:noFill/>
        </p:spPr>
      </p:pic>
      <p:pic>
        <p:nvPicPr>
          <p:cNvPr id="65544" name="Picture 8" descr="http://4.bp.blogspot.com/-tUQkBSM7ank/USmN6b8gmtI/AAAAAAAAAh0/4qRv00FlIgQ/s400/Figure2.png"/>
          <p:cNvPicPr>
            <a:picLocks noChangeAspect="1" noChangeArrowheads="1"/>
          </p:cNvPicPr>
          <p:nvPr/>
        </p:nvPicPr>
        <p:blipFill>
          <a:blip r:embed="rId4"/>
          <a:srcRect b="17629"/>
          <a:stretch>
            <a:fillRect/>
          </a:stretch>
        </p:blipFill>
        <p:spPr bwMode="auto">
          <a:xfrm>
            <a:off x="357158" y="5072074"/>
            <a:ext cx="4429156" cy="15778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714348" y="428604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13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By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looking at the diagrams below work out how many squares, dots or matches in diagram 50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787372" y="2633665"/>
            <a:ext cx="1728788" cy="1008063"/>
            <a:chOff x="1728" y="1200"/>
            <a:chExt cx="768" cy="480"/>
          </a:xfrm>
        </p:grpSpPr>
        <p:sp>
          <p:nvSpPr>
            <p:cNvPr id="3116" name="AutoShape 44"/>
            <p:cNvSpPr>
              <a:spLocks noChangeArrowheads="1"/>
            </p:cNvSpPr>
            <p:nvPr/>
          </p:nvSpPr>
          <p:spPr bwMode="auto">
            <a:xfrm>
              <a:off x="1728" y="1488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D0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7" name="AutoShape 45"/>
            <p:cNvSpPr>
              <a:spLocks noChangeArrowheads="1"/>
            </p:cNvSpPr>
            <p:nvPr/>
          </p:nvSpPr>
          <p:spPr bwMode="auto">
            <a:xfrm>
              <a:off x="1872" y="1488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D0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8" name="AutoShape 46"/>
            <p:cNvSpPr>
              <a:spLocks noChangeArrowheads="1"/>
            </p:cNvSpPr>
            <p:nvPr/>
          </p:nvSpPr>
          <p:spPr bwMode="auto">
            <a:xfrm>
              <a:off x="2016" y="1488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D0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9" name="AutoShape 47"/>
            <p:cNvSpPr>
              <a:spLocks noChangeArrowheads="1"/>
            </p:cNvSpPr>
            <p:nvPr/>
          </p:nvSpPr>
          <p:spPr bwMode="auto">
            <a:xfrm>
              <a:off x="2016" y="1344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D0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20" name="AutoShape 48"/>
            <p:cNvSpPr>
              <a:spLocks noChangeArrowheads="1"/>
            </p:cNvSpPr>
            <p:nvPr/>
          </p:nvSpPr>
          <p:spPr bwMode="auto">
            <a:xfrm>
              <a:off x="2160" y="1488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D0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21" name="AutoShape 49"/>
            <p:cNvSpPr>
              <a:spLocks noChangeArrowheads="1"/>
            </p:cNvSpPr>
            <p:nvPr/>
          </p:nvSpPr>
          <p:spPr bwMode="auto">
            <a:xfrm>
              <a:off x="2016" y="1200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D0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22" name="AutoShape 50"/>
            <p:cNvSpPr>
              <a:spLocks noChangeArrowheads="1"/>
            </p:cNvSpPr>
            <p:nvPr/>
          </p:nvSpPr>
          <p:spPr bwMode="auto">
            <a:xfrm>
              <a:off x="2304" y="1488"/>
              <a:ext cx="192" cy="192"/>
            </a:xfrm>
            <a:prstGeom prst="cube">
              <a:avLst>
                <a:gd name="adj" fmla="val 25000"/>
              </a:avLst>
            </a:prstGeom>
            <a:solidFill>
              <a:srgbClr val="80D0E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3139" name="Picture 67"/>
          <p:cNvPicPr>
            <a:picLocks noChangeAspect="1" noChangeArrowheads="1"/>
          </p:cNvPicPr>
          <p:nvPr/>
        </p:nvPicPr>
        <p:blipFill>
          <a:blip r:embed="rId2"/>
          <a:srcRect l="50179" t="59071" r="32829" b="27170"/>
          <a:stretch>
            <a:fillRect/>
          </a:stretch>
        </p:blipFill>
        <p:spPr bwMode="auto">
          <a:xfrm>
            <a:off x="4926018" y="5100647"/>
            <a:ext cx="2378075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41" name="Picture 69"/>
          <p:cNvPicPr>
            <a:picLocks noChangeAspect="1" noChangeArrowheads="1"/>
          </p:cNvPicPr>
          <p:nvPr/>
        </p:nvPicPr>
        <p:blipFill>
          <a:blip r:embed="rId3"/>
          <a:srcRect l="30061" t="36220" r="55176" b="43098"/>
          <a:stretch>
            <a:fillRect/>
          </a:stretch>
        </p:blipFill>
        <p:spPr bwMode="auto">
          <a:xfrm>
            <a:off x="2411413" y="4797425"/>
            <a:ext cx="1439862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42" name="Picture 70"/>
          <p:cNvPicPr>
            <a:picLocks noChangeAspect="1" noChangeArrowheads="1"/>
          </p:cNvPicPr>
          <p:nvPr/>
        </p:nvPicPr>
        <p:blipFill>
          <a:blip r:embed="rId4"/>
          <a:srcRect l="63281" t="26367" r="10872" b="41145"/>
          <a:stretch>
            <a:fillRect/>
          </a:stretch>
        </p:blipFill>
        <p:spPr bwMode="auto">
          <a:xfrm>
            <a:off x="6429388" y="2786058"/>
            <a:ext cx="25209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45" name="Text Box 73"/>
          <p:cNvSpPr txBox="1">
            <a:spLocks noChangeArrowheads="1"/>
          </p:cNvSpPr>
          <p:nvPr/>
        </p:nvSpPr>
        <p:spPr bwMode="auto">
          <a:xfrm>
            <a:off x="642910" y="3786190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/>
              <a:t>Diagram 2</a:t>
            </a:r>
          </a:p>
        </p:txBody>
      </p:sp>
      <p:sp>
        <p:nvSpPr>
          <p:cNvPr id="3146" name="Text Box 74"/>
          <p:cNvSpPr txBox="1">
            <a:spLocks noChangeArrowheads="1"/>
          </p:cNvSpPr>
          <p:nvPr/>
        </p:nvSpPr>
        <p:spPr bwMode="auto">
          <a:xfrm>
            <a:off x="684213" y="53006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/>
              <a:t>Diagram 1</a:t>
            </a:r>
          </a:p>
        </p:txBody>
      </p:sp>
      <p:sp>
        <p:nvSpPr>
          <p:cNvPr id="3147" name="Text Box 75"/>
          <p:cNvSpPr txBox="1">
            <a:spLocks noChangeArrowheads="1"/>
          </p:cNvSpPr>
          <p:nvPr/>
        </p:nvSpPr>
        <p:spPr bwMode="auto">
          <a:xfrm>
            <a:off x="4071934" y="2500306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/>
              <a:t>Diagram 3</a:t>
            </a:r>
          </a:p>
        </p:txBody>
      </p:sp>
      <p:sp>
        <p:nvSpPr>
          <p:cNvPr id="3148" name="Text Box 76"/>
          <p:cNvSpPr txBox="1">
            <a:spLocks noChangeArrowheads="1"/>
          </p:cNvSpPr>
          <p:nvPr/>
        </p:nvSpPr>
        <p:spPr bwMode="auto">
          <a:xfrm>
            <a:off x="5429256" y="4786322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/>
              <a:t>Diagram 2</a:t>
            </a:r>
          </a:p>
        </p:txBody>
      </p:sp>
      <p:sp>
        <p:nvSpPr>
          <p:cNvPr id="3149" name="Text Box 77"/>
          <p:cNvSpPr txBox="1">
            <a:spLocks noChangeArrowheads="1"/>
          </p:cNvSpPr>
          <p:nvPr/>
        </p:nvSpPr>
        <p:spPr bwMode="auto">
          <a:xfrm>
            <a:off x="6858016" y="2285992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/>
              <a:t>Diagram 3</a:t>
            </a:r>
          </a:p>
        </p:txBody>
      </p:sp>
      <p:pic>
        <p:nvPicPr>
          <p:cNvPr id="3150" name="Picture 78"/>
          <p:cNvPicPr>
            <a:picLocks noChangeAspect="1" noChangeArrowheads="1"/>
          </p:cNvPicPr>
          <p:nvPr/>
        </p:nvPicPr>
        <p:blipFill>
          <a:blip r:embed="rId5"/>
          <a:srcRect l="28596" t="62804" r="43359" b="22440"/>
          <a:stretch>
            <a:fillRect/>
          </a:stretch>
        </p:blipFill>
        <p:spPr bwMode="auto">
          <a:xfrm>
            <a:off x="3563938" y="2924175"/>
            <a:ext cx="27352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14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Explore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this further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56322" name="Picture 2" descr="https://sites.google.com/site/inquirymaths/home/algebra-prompts/linear-sequences/Picture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357430"/>
            <a:ext cx="7143800" cy="3967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Write down the next two numbers in each of these sequences and write down your reasons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4348" y="2857496"/>
            <a:ext cx="35719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2, 5, 8, 11, …, …</a:t>
            </a:r>
          </a:p>
          <a:p>
            <a:endParaRPr lang="en-GB" sz="3600" dirty="0" smtClean="0"/>
          </a:p>
          <a:p>
            <a:r>
              <a:rPr lang="en-GB" sz="3600" dirty="0" smtClean="0"/>
              <a:t>3, 8, 13, 18, …, …</a:t>
            </a:r>
          </a:p>
          <a:p>
            <a:endParaRPr lang="en-GB" sz="3600" dirty="0" smtClean="0"/>
          </a:p>
          <a:p>
            <a:r>
              <a:rPr lang="en-GB" sz="3600" dirty="0" smtClean="0"/>
              <a:t>1, 8, 15, 22, …, …</a:t>
            </a:r>
            <a:endParaRPr lang="en-GB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4786314" y="2857496"/>
            <a:ext cx="35719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15, 8, 1, -6, …, …</a:t>
            </a:r>
          </a:p>
          <a:p>
            <a:endParaRPr lang="en-GB" sz="3600" dirty="0" smtClean="0"/>
          </a:p>
          <a:p>
            <a:r>
              <a:rPr lang="en-GB" sz="3600" dirty="0" smtClean="0"/>
              <a:t>1, 2, 4, 8, …, …</a:t>
            </a:r>
          </a:p>
          <a:p>
            <a:endParaRPr lang="en-GB" sz="3600" dirty="0" smtClean="0"/>
          </a:p>
          <a:p>
            <a:r>
              <a:rPr lang="en-GB" sz="3600" dirty="0" smtClean="0"/>
              <a:t>18, 14, 10, 6, …, …</a:t>
            </a:r>
            <a:endParaRPr lang="en-GB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2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Draw the next 4 diagrams and complete the table of results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14348" y="2500306"/>
          <a:ext cx="7715304" cy="142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4794"/>
                <a:gridCol w="932102"/>
                <a:gridCol w="932102"/>
                <a:gridCol w="932102"/>
                <a:gridCol w="932102"/>
                <a:gridCol w="932102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Pattern</a:t>
                      </a:r>
                      <a:r>
                        <a:rPr lang="en-GB" sz="3200" baseline="0" dirty="0" smtClean="0"/>
                        <a:t>  number</a:t>
                      </a:r>
                      <a:endParaRPr lang="en-GB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Matches</a:t>
                      </a:r>
                      <a:r>
                        <a:rPr lang="en-GB" sz="3200" baseline="0" dirty="0" smtClean="0"/>
                        <a:t> used</a:t>
                      </a:r>
                      <a:endParaRPr lang="en-GB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857224" y="4357694"/>
            <a:ext cx="2000264" cy="2021354"/>
            <a:chOff x="1331640" y="3429000"/>
            <a:chExt cx="2160240" cy="2664296"/>
          </a:xfrm>
        </p:grpSpPr>
        <p:grpSp>
          <p:nvGrpSpPr>
            <p:cNvPr id="11" name="Group 2"/>
            <p:cNvGrpSpPr>
              <a:grpSpLocks noChangeAspect="1"/>
            </p:cNvGrpSpPr>
            <p:nvPr/>
          </p:nvGrpSpPr>
          <p:grpSpPr>
            <a:xfrm>
              <a:off x="1403648" y="3789040"/>
              <a:ext cx="360040" cy="1800000"/>
              <a:chOff x="1115616" y="1196752"/>
              <a:chExt cx="360040" cy="2304256"/>
            </a:xfrm>
          </p:grpSpPr>
          <p:sp>
            <p:nvSpPr>
              <p:cNvPr id="21" name="Rectangle 3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Oval 4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5"/>
            <p:cNvGrpSpPr>
              <a:grpSpLocks noChangeAspect="1"/>
            </p:cNvGrpSpPr>
            <p:nvPr/>
          </p:nvGrpSpPr>
          <p:grpSpPr>
            <a:xfrm rot="16200000">
              <a:off x="2051620" y="5013276"/>
              <a:ext cx="360040" cy="1800000"/>
              <a:chOff x="1115616" y="1196752"/>
              <a:chExt cx="360040" cy="2304256"/>
            </a:xfrm>
          </p:grpSpPr>
          <p:sp>
            <p:nvSpPr>
              <p:cNvPr id="19" name="Rectangle 6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" name="Group 8"/>
            <p:cNvGrpSpPr>
              <a:grpSpLocks noChangeAspect="1"/>
            </p:cNvGrpSpPr>
            <p:nvPr/>
          </p:nvGrpSpPr>
          <p:grpSpPr>
            <a:xfrm rot="5400000" flipH="1">
              <a:off x="2411660" y="2709020"/>
              <a:ext cx="360040" cy="1800000"/>
              <a:chOff x="1115616" y="1196752"/>
              <a:chExt cx="360040" cy="230425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4" name="Group 11"/>
            <p:cNvGrpSpPr>
              <a:grpSpLocks noChangeAspect="1"/>
            </p:cNvGrpSpPr>
            <p:nvPr/>
          </p:nvGrpSpPr>
          <p:grpSpPr>
            <a:xfrm flipV="1">
              <a:off x="3131840" y="3861048"/>
              <a:ext cx="360040" cy="1800000"/>
              <a:chOff x="1115616" y="1196752"/>
              <a:chExt cx="360040" cy="230425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GB" sz="4800" dirty="0" smtClean="0">
                <a:latin typeface="Comic Sans MS" pitchFamily="66" charset="0"/>
                <a:ea typeface="+mj-ea"/>
                <a:cs typeface="+mj-cs"/>
              </a:rPr>
              <a:t>3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Complete these sequences </a:t>
            </a: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and write down your reasons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4348" y="2857496"/>
            <a:ext cx="35719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7, 10, …, …, …, 22</a:t>
            </a:r>
          </a:p>
          <a:p>
            <a:endParaRPr lang="en-GB" sz="3600" dirty="0" smtClean="0"/>
          </a:p>
          <a:p>
            <a:r>
              <a:rPr lang="en-GB" sz="3600" dirty="0" smtClean="0"/>
              <a:t>1, …, …, …, 17, 21</a:t>
            </a:r>
          </a:p>
          <a:p>
            <a:endParaRPr lang="en-GB" sz="3600" dirty="0" smtClean="0"/>
          </a:p>
          <a:p>
            <a:r>
              <a:rPr lang="en-GB" sz="3600" dirty="0" smtClean="0"/>
              <a:t>…, …, 10, …, 12, …</a:t>
            </a:r>
            <a:endParaRPr lang="en-GB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4786314" y="2857496"/>
            <a:ext cx="35719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9, …, 21, …, 33, …</a:t>
            </a:r>
          </a:p>
          <a:p>
            <a:endParaRPr lang="en-GB" sz="3600" dirty="0" smtClean="0"/>
          </a:p>
          <a:p>
            <a:r>
              <a:rPr lang="en-GB" sz="3600" dirty="0" smtClean="0"/>
              <a:t>6, …, …, …, …, 26</a:t>
            </a:r>
          </a:p>
          <a:p>
            <a:endParaRPr lang="en-GB" sz="3600" dirty="0" smtClean="0"/>
          </a:p>
          <a:p>
            <a:r>
              <a:rPr lang="en-GB" sz="3600" dirty="0" smtClean="0"/>
              <a:t>…, 7, …, …, -8, …</a:t>
            </a:r>
            <a:endParaRPr lang="en-GB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4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How many matches needed for the 10</a:t>
            </a:r>
            <a:r>
              <a:rPr lang="en-GB" sz="2800" baseline="30000" dirty="0" smtClean="0">
                <a:latin typeface="Comic Sans MS" pitchFamily="66" charset="0"/>
                <a:ea typeface="+mj-ea"/>
                <a:cs typeface="+mj-cs"/>
              </a:rPr>
              <a:t>th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diagram?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14348" y="2500306"/>
          <a:ext cx="7715304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4794"/>
                <a:gridCol w="932102"/>
                <a:gridCol w="932102"/>
                <a:gridCol w="932102"/>
                <a:gridCol w="932102"/>
                <a:gridCol w="932102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Pattern</a:t>
                      </a:r>
                      <a:r>
                        <a:rPr lang="en-GB" sz="3200" baseline="0" dirty="0" smtClean="0"/>
                        <a:t>  number</a:t>
                      </a:r>
                      <a:endParaRPr lang="en-GB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Matches</a:t>
                      </a:r>
                      <a:r>
                        <a:rPr lang="en-GB" sz="3200" baseline="0" dirty="0" smtClean="0"/>
                        <a:t> used</a:t>
                      </a:r>
                      <a:endParaRPr lang="en-GB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1000100" y="4000504"/>
            <a:ext cx="1428760" cy="2562928"/>
            <a:chOff x="1331640" y="76264"/>
            <a:chExt cx="1584176" cy="2848680"/>
          </a:xfrm>
        </p:grpSpPr>
        <p:sp>
          <p:nvSpPr>
            <p:cNvPr id="24" name="Rounded Rectangle 23"/>
            <p:cNvSpPr/>
            <p:nvPr/>
          </p:nvSpPr>
          <p:spPr>
            <a:xfrm>
              <a:off x="1331640" y="148478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771800" y="148478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ounded Rectangle 25"/>
            <p:cNvSpPr/>
            <p:nvPr/>
          </p:nvSpPr>
          <p:spPr>
            <a:xfrm rot="16200000">
              <a:off x="2051720" y="220486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ounded Rectangle 26"/>
            <p:cNvSpPr/>
            <p:nvPr/>
          </p:nvSpPr>
          <p:spPr>
            <a:xfrm rot="16200000">
              <a:off x="2051720" y="76470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ounded Rectangle 27"/>
            <p:cNvSpPr/>
            <p:nvPr/>
          </p:nvSpPr>
          <p:spPr>
            <a:xfrm rot="1800000">
              <a:off x="1656149" y="88508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ounded Rectangle 28"/>
            <p:cNvSpPr/>
            <p:nvPr/>
          </p:nvSpPr>
          <p:spPr>
            <a:xfrm rot="19800000" flipH="1">
              <a:off x="2439097" y="7626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ounded Rectangle 29"/>
            <p:cNvSpPr/>
            <p:nvPr/>
          </p:nvSpPr>
          <p:spPr>
            <a:xfrm rot="19800000" flipH="1">
              <a:off x="2432881" y="90539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357166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5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5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5</a:t>
            </a:r>
            <a:endParaRPr kumimoji="0" lang="en-GB" sz="5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Plot the points (1,5)  (2,9) etc on a set of axes.  What do you notice and why does it happen?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auto">
          <a:xfrm rot="5400000">
            <a:off x="1902590" y="3701264"/>
            <a:ext cx="1588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 rot="5400000">
            <a:off x="2816990" y="3701264"/>
            <a:ext cx="1588" cy="8382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rot="5400000">
            <a:off x="4721990" y="3701264"/>
            <a:ext cx="1588" cy="8382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 rot="5400000">
            <a:off x="3807590" y="3701264"/>
            <a:ext cx="1588" cy="838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rot="5400000">
            <a:off x="5636390" y="3701264"/>
            <a:ext cx="1588" cy="83820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1484284" y="3205170"/>
            <a:ext cx="1588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2398684" y="3205170"/>
            <a:ext cx="1588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>
            <a:off x="4227484" y="3205170"/>
            <a:ext cx="1588" cy="838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3313084" y="3205170"/>
            <a:ext cx="1588" cy="8382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6056284" y="3205170"/>
            <a:ext cx="1588" cy="83820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Line 13"/>
          <p:cNvSpPr>
            <a:spLocks noChangeShapeType="1"/>
          </p:cNvSpPr>
          <p:nvPr/>
        </p:nvSpPr>
        <p:spPr bwMode="auto">
          <a:xfrm>
            <a:off x="5141884" y="3205170"/>
            <a:ext cx="1588" cy="8382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 rot="1763870">
            <a:off x="1712884" y="2366970"/>
            <a:ext cx="1588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Line 15"/>
          <p:cNvSpPr>
            <a:spLocks noChangeShapeType="1"/>
          </p:cNvSpPr>
          <p:nvPr/>
        </p:nvSpPr>
        <p:spPr bwMode="auto">
          <a:xfrm rot="1763870">
            <a:off x="2627284" y="2366970"/>
            <a:ext cx="1588" cy="8382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 rot="1763870">
            <a:off x="3541684" y="2366970"/>
            <a:ext cx="1588" cy="838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Line 17"/>
          <p:cNvSpPr>
            <a:spLocks noChangeShapeType="1"/>
          </p:cNvSpPr>
          <p:nvPr/>
        </p:nvSpPr>
        <p:spPr bwMode="auto">
          <a:xfrm rot="1763870">
            <a:off x="4456084" y="2366970"/>
            <a:ext cx="1588" cy="8382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Line 18"/>
          <p:cNvSpPr>
            <a:spLocks noChangeShapeType="1"/>
          </p:cNvSpPr>
          <p:nvPr/>
        </p:nvSpPr>
        <p:spPr bwMode="auto">
          <a:xfrm rot="1763870">
            <a:off x="5370484" y="2366970"/>
            <a:ext cx="1588" cy="83820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Line 19"/>
          <p:cNvSpPr>
            <a:spLocks noChangeShapeType="1"/>
          </p:cNvSpPr>
          <p:nvPr/>
        </p:nvSpPr>
        <p:spPr bwMode="auto">
          <a:xfrm rot="19836130" flipH="1">
            <a:off x="2170084" y="2366970"/>
            <a:ext cx="1588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Line 20"/>
          <p:cNvSpPr>
            <a:spLocks noChangeShapeType="1"/>
          </p:cNvSpPr>
          <p:nvPr/>
        </p:nvSpPr>
        <p:spPr bwMode="auto">
          <a:xfrm rot="19836130" flipH="1">
            <a:off x="5827684" y="2366970"/>
            <a:ext cx="1588" cy="83820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Line 21"/>
          <p:cNvSpPr>
            <a:spLocks noChangeShapeType="1"/>
          </p:cNvSpPr>
          <p:nvPr/>
        </p:nvSpPr>
        <p:spPr bwMode="auto">
          <a:xfrm rot="19836130" flipH="1">
            <a:off x="4913284" y="2366970"/>
            <a:ext cx="1588" cy="8382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Line 22"/>
          <p:cNvSpPr>
            <a:spLocks noChangeShapeType="1"/>
          </p:cNvSpPr>
          <p:nvPr/>
        </p:nvSpPr>
        <p:spPr bwMode="auto">
          <a:xfrm rot="19836130" flipH="1">
            <a:off x="3998884" y="2366970"/>
            <a:ext cx="1588" cy="838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 rot="19836130" flipH="1">
            <a:off x="3084484" y="2366970"/>
            <a:ext cx="1588" cy="8382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Line 24"/>
          <p:cNvSpPr>
            <a:spLocks noChangeShapeType="1"/>
          </p:cNvSpPr>
          <p:nvPr/>
        </p:nvSpPr>
        <p:spPr bwMode="auto">
          <a:xfrm rot="5400000">
            <a:off x="6550790" y="3701264"/>
            <a:ext cx="1588" cy="838200"/>
          </a:xfrm>
          <a:prstGeom prst="line">
            <a:avLst/>
          </a:prstGeom>
          <a:noFill/>
          <a:ln w="5715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Line 25"/>
          <p:cNvSpPr>
            <a:spLocks noChangeShapeType="1"/>
          </p:cNvSpPr>
          <p:nvPr/>
        </p:nvSpPr>
        <p:spPr bwMode="auto">
          <a:xfrm rot="5400000">
            <a:off x="7465190" y="3701264"/>
            <a:ext cx="1588" cy="83820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6970684" y="3205170"/>
            <a:ext cx="1588" cy="838200"/>
          </a:xfrm>
          <a:prstGeom prst="line">
            <a:avLst/>
          </a:prstGeom>
          <a:noFill/>
          <a:ln w="5715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Line 27"/>
          <p:cNvSpPr>
            <a:spLocks noChangeShapeType="1"/>
          </p:cNvSpPr>
          <p:nvPr/>
        </p:nvSpPr>
        <p:spPr bwMode="auto">
          <a:xfrm>
            <a:off x="7885084" y="3205170"/>
            <a:ext cx="1588" cy="83820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Line 28"/>
          <p:cNvSpPr>
            <a:spLocks noChangeShapeType="1"/>
          </p:cNvSpPr>
          <p:nvPr/>
        </p:nvSpPr>
        <p:spPr bwMode="auto">
          <a:xfrm rot="1763870">
            <a:off x="6284884" y="2366970"/>
            <a:ext cx="1588" cy="838200"/>
          </a:xfrm>
          <a:prstGeom prst="line">
            <a:avLst/>
          </a:prstGeom>
          <a:noFill/>
          <a:ln w="5715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 rot="1763870">
            <a:off x="7199284" y="2366970"/>
            <a:ext cx="1588" cy="83820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Line 30"/>
          <p:cNvSpPr>
            <a:spLocks noChangeShapeType="1"/>
          </p:cNvSpPr>
          <p:nvPr/>
        </p:nvSpPr>
        <p:spPr bwMode="auto">
          <a:xfrm rot="19836130" flipH="1">
            <a:off x="6742084" y="2366970"/>
            <a:ext cx="1588" cy="838200"/>
          </a:xfrm>
          <a:prstGeom prst="line">
            <a:avLst/>
          </a:prstGeom>
          <a:noFill/>
          <a:ln w="5715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Line 31"/>
          <p:cNvSpPr>
            <a:spLocks noChangeShapeType="1"/>
          </p:cNvSpPr>
          <p:nvPr/>
        </p:nvSpPr>
        <p:spPr bwMode="auto">
          <a:xfrm rot="19836130" flipH="1">
            <a:off x="7656484" y="2366970"/>
            <a:ext cx="1588" cy="838200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56" name="Object 36"/>
          <p:cNvGraphicFramePr>
            <a:graphicFrameLocks noChangeAspect="1"/>
          </p:cNvGraphicFramePr>
          <p:nvPr/>
        </p:nvGraphicFramePr>
        <p:xfrm>
          <a:off x="500034" y="4572008"/>
          <a:ext cx="7691438" cy="1728787"/>
        </p:xfrm>
        <a:graphic>
          <a:graphicData uri="http://schemas.openxmlformats.org/presentationml/2006/ole">
            <p:oleObj spid="_x0000_s54274" name="Document" r:id="rId3" imgW="7695720" imgH="17240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500"/>
                            </p:stCondLst>
                            <p:childTnLst>
                              <p:par>
                                <p:cTn id="9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5"/>
            <a:ext cx="7772400" cy="1571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6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Complete the table below?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00240"/>
            <a:ext cx="5891213" cy="2230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</p:pic>
      <p:graphicFrame>
        <p:nvGraphicFramePr>
          <p:cNvPr id="10" name="Group 33"/>
          <p:cNvGraphicFramePr>
            <a:graphicFrameLocks noGrp="1"/>
          </p:cNvGraphicFramePr>
          <p:nvPr/>
        </p:nvGraphicFramePr>
        <p:xfrm>
          <a:off x="952480" y="4800592"/>
          <a:ext cx="7510492" cy="1188720"/>
        </p:xfrm>
        <a:graphic>
          <a:graphicData uri="http://schemas.openxmlformats.org/drawingml/2006/table">
            <a:tbl>
              <a:tblPr/>
              <a:tblGrid>
                <a:gridCol w="1852588"/>
                <a:gridCol w="942984"/>
                <a:gridCol w="942984"/>
                <a:gridCol w="942984"/>
                <a:gridCol w="942984"/>
                <a:gridCol w="942984"/>
                <a:gridCol w="942984"/>
              </a:tblGrid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Shape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 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2nd 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3rd 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4th 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5th 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x table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No. of Cubes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7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How many chairs would you need if there were 50 tables?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643042" y="3000372"/>
            <a:ext cx="5643602" cy="2390772"/>
            <a:chOff x="838200" y="381000"/>
            <a:chExt cx="7010400" cy="2819400"/>
          </a:xfrm>
        </p:grpSpPr>
        <p:sp>
          <p:nvSpPr>
            <p:cNvPr id="10" name="Rectangle 9"/>
            <p:cNvSpPr/>
            <p:nvPr/>
          </p:nvSpPr>
          <p:spPr>
            <a:xfrm>
              <a:off x="1676400" y="1219200"/>
              <a:ext cx="25908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838200" y="15240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419600" y="1447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1"/>
            <p:cNvGrpSpPr/>
            <p:nvPr/>
          </p:nvGrpSpPr>
          <p:grpSpPr>
            <a:xfrm>
              <a:off x="1905000" y="2590800"/>
              <a:ext cx="2133600" cy="609600"/>
              <a:chOff x="1905000" y="2590800"/>
              <a:chExt cx="2133600" cy="609600"/>
            </a:xfrm>
          </p:grpSpPr>
          <p:sp>
            <p:nvSpPr>
              <p:cNvPr id="25" name="Oval 8"/>
              <p:cNvSpPr/>
              <p:nvPr/>
            </p:nvSpPr>
            <p:spPr>
              <a:xfrm>
                <a:off x="19050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33528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4343400" y="1219200"/>
              <a:ext cx="25908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2"/>
            <p:cNvGrpSpPr/>
            <p:nvPr/>
          </p:nvGrpSpPr>
          <p:grpSpPr>
            <a:xfrm>
              <a:off x="4572000" y="381000"/>
              <a:ext cx="2133600" cy="609600"/>
              <a:chOff x="1905000" y="2590800"/>
              <a:chExt cx="2133600" cy="60960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9050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3528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905000" y="381000"/>
              <a:ext cx="2133600" cy="609600"/>
              <a:chOff x="1905000" y="2590800"/>
              <a:chExt cx="2133600" cy="6096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9050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28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Oval 16"/>
            <p:cNvSpPr/>
            <p:nvPr/>
          </p:nvSpPr>
          <p:spPr>
            <a:xfrm>
              <a:off x="7162800" y="1447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2"/>
            <p:cNvGrpSpPr/>
            <p:nvPr/>
          </p:nvGrpSpPr>
          <p:grpSpPr>
            <a:xfrm>
              <a:off x="4572000" y="2590800"/>
              <a:ext cx="2133600" cy="609600"/>
              <a:chOff x="1905000" y="2590800"/>
              <a:chExt cx="2133600" cy="60960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9050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3528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5"/>
            <a:ext cx="7772400" cy="142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8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2910" y="2357430"/>
            <a:ext cx="75724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The 1</a:t>
            </a:r>
            <a:r>
              <a:rPr lang="en-GB" sz="4400" baseline="30000" dirty="0" smtClean="0"/>
              <a:t>st</a:t>
            </a:r>
            <a:r>
              <a:rPr lang="en-GB" sz="4400" dirty="0" smtClean="0"/>
              <a:t> term of a sequence is 7 and the 5</a:t>
            </a:r>
            <a:r>
              <a:rPr lang="en-GB" sz="4400" baseline="30000" dirty="0" smtClean="0"/>
              <a:t>th</a:t>
            </a:r>
            <a:r>
              <a:rPr lang="en-GB" sz="4400" dirty="0" smtClean="0"/>
              <a:t> term is 33.</a:t>
            </a:r>
          </a:p>
          <a:p>
            <a:endParaRPr lang="en-GB" sz="4400" dirty="0" smtClean="0"/>
          </a:p>
          <a:p>
            <a:r>
              <a:rPr lang="en-GB" sz="4400" dirty="0" smtClean="0"/>
              <a:t>What is the 60</a:t>
            </a:r>
            <a:r>
              <a:rPr lang="en-GB" sz="4400" baseline="30000" dirty="0" smtClean="0"/>
              <a:t>th</a:t>
            </a:r>
            <a:r>
              <a:rPr lang="en-GB" sz="4400" dirty="0" smtClean="0"/>
              <a:t> term?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467</Words>
  <Application>Microsoft Office PowerPoint</Application>
  <PresentationFormat>On-screen Show (4:3)</PresentationFormat>
  <Paragraphs>143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Microsoft Word Document</vt:lpstr>
      <vt:lpstr>Sequences Challenges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 Challenges</dc:title>
  <dc:creator>markgreenaway1@gmail.com</dc:creator>
  <cp:lastModifiedBy>markgreenaway1@gmail.com</cp:lastModifiedBy>
  <cp:revision>33</cp:revision>
  <dcterms:created xsi:type="dcterms:W3CDTF">2014-01-24T21:47:21Z</dcterms:created>
  <dcterms:modified xsi:type="dcterms:W3CDTF">2014-01-25T16:22:46Z</dcterms:modified>
</cp:coreProperties>
</file>